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94" r:id="rId6"/>
  </p:sldMasterIdLst>
  <p:notesMasterIdLst>
    <p:notesMasterId r:id="rId20"/>
  </p:notesMasterIdLst>
  <p:sldIdLst>
    <p:sldId id="257" r:id="rId7"/>
    <p:sldId id="263" r:id="rId8"/>
    <p:sldId id="264" r:id="rId9"/>
    <p:sldId id="269" r:id="rId10"/>
    <p:sldId id="265" r:id="rId11"/>
    <p:sldId id="266" r:id="rId12"/>
    <p:sldId id="267" r:id="rId13"/>
    <p:sldId id="268" r:id="rId14"/>
    <p:sldId id="258" r:id="rId15"/>
    <p:sldId id="259" r:id="rId16"/>
    <p:sldId id="260" r:id="rId17"/>
    <p:sldId id="261"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0" autoAdjust="0"/>
    <p:restoredTop sz="88244" autoAdjust="0"/>
  </p:normalViewPr>
  <p:slideViewPr>
    <p:cSldViewPr snapToGrid="0">
      <p:cViewPr varScale="1">
        <p:scale>
          <a:sx n="78" d="100"/>
          <a:sy n="78" d="100"/>
        </p:scale>
        <p:origin x="16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139A8-02FD-4779-B1BF-60F960BBB512}"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en-US"/>
        </a:p>
      </dgm:t>
    </dgm:pt>
    <dgm:pt modelId="{25F08657-4332-4D7F-9FC4-C7B374959213}">
      <dgm:prSet phldrT="[Text]"/>
      <dgm:spPr>
        <a:solidFill>
          <a:schemeClr val="accent1"/>
        </a:solidFill>
        <a:ln>
          <a:solidFill>
            <a:schemeClr val="accent1"/>
          </a:solidFill>
        </a:ln>
      </dgm:spPr>
      <dgm:t>
        <a:bodyPr/>
        <a:lstStyle/>
        <a:p>
          <a:pPr algn="l"/>
          <a:r>
            <a:rPr lang="en-US" dirty="0" smtClean="0">
              <a:solidFill>
                <a:schemeClr val="bg1"/>
              </a:solidFill>
            </a:rPr>
            <a:t>Is the Child Safe?</a:t>
          </a:r>
          <a:endParaRPr lang="en-US" dirty="0">
            <a:solidFill>
              <a:schemeClr val="bg1"/>
            </a:solidFill>
          </a:endParaRPr>
        </a:p>
      </dgm:t>
    </dgm:pt>
    <dgm:pt modelId="{F4CCDDF2-C89B-41F9-AC79-F5BCEDDB7884}" type="parTrans" cxnId="{041A205E-A29A-4BE3-AB42-7E45AEDE0123}">
      <dgm:prSet/>
      <dgm:spPr/>
      <dgm:t>
        <a:bodyPr/>
        <a:lstStyle/>
        <a:p>
          <a:endParaRPr lang="en-US"/>
        </a:p>
      </dgm:t>
    </dgm:pt>
    <dgm:pt modelId="{319A38DB-1AD2-4D83-AC61-8D9D69CCEE36}" type="sibTrans" cxnId="{041A205E-A29A-4BE3-AB42-7E45AEDE0123}">
      <dgm:prSet/>
      <dgm:spPr/>
      <dgm:t>
        <a:bodyPr/>
        <a:lstStyle/>
        <a:p>
          <a:endParaRPr lang="en-US"/>
        </a:p>
      </dgm:t>
    </dgm:pt>
    <dgm:pt modelId="{BD6D7446-9902-424E-9EC9-5CE75BC71C78}">
      <dgm:prSet phldrT="[Text]"/>
      <dgm:spPr/>
      <dgm:t>
        <a:bodyPr/>
        <a:lstStyle/>
        <a:p>
          <a:pPr marL="465138" indent="-465138">
            <a:buFont typeface="Verdana" panose="020B0604030504040204" pitchFamily="34" charset="0"/>
            <a:buChar char="•"/>
          </a:pPr>
          <a:r>
            <a:rPr lang="en-US" dirty="0" smtClean="0">
              <a:solidFill>
                <a:schemeClr val="bg1"/>
              </a:solidFill>
            </a:rPr>
            <a:t>First contact/continuing</a:t>
          </a:r>
          <a:endParaRPr lang="en-US" dirty="0">
            <a:solidFill>
              <a:schemeClr val="bg1"/>
            </a:solidFill>
          </a:endParaRPr>
        </a:p>
      </dgm:t>
    </dgm:pt>
    <dgm:pt modelId="{4E94D41F-C3AC-4F48-A71B-FD6EDEA7A3BA}" type="parTrans" cxnId="{161772ED-9BA5-491F-B9A1-FE969BB57375}">
      <dgm:prSet/>
      <dgm:spPr/>
      <dgm:t>
        <a:bodyPr/>
        <a:lstStyle/>
        <a:p>
          <a:endParaRPr lang="en-US"/>
        </a:p>
      </dgm:t>
    </dgm:pt>
    <dgm:pt modelId="{B76B67F1-4715-4733-A42A-45E202FEE7A9}" type="sibTrans" cxnId="{161772ED-9BA5-491F-B9A1-FE969BB57375}">
      <dgm:prSet/>
      <dgm:spPr/>
      <dgm:t>
        <a:bodyPr/>
        <a:lstStyle/>
        <a:p>
          <a:endParaRPr lang="en-US"/>
        </a:p>
      </dgm:t>
    </dgm:pt>
    <dgm:pt modelId="{86ABB76B-FF65-4D9A-A8A6-C4587B803BCC}">
      <dgm:prSet phldrT="[Text]"/>
      <dgm:spPr/>
      <dgm:t>
        <a:bodyPr/>
        <a:lstStyle/>
        <a:p>
          <a:pPr marL="465138" indent="-465138">
            <a:buFont typeface="Verdana" panose="020B0604030504040204" pitchFamily="34" charset="0"/>
            <a:buChar char="•"/>
          </a:pPr>
          <a:r>
            <a:rPr lang="en-US" dirty="0" smtClean="0">
              <a:solidFill>
                <a:schemeClr val="bg1"/>
              </a:solidFill>
            </a:rPr>
            <a:t>Actions to ensure immediate safety</a:t>
          </a:r>
          <a:endParaRPr lang="en-US" dirty="0">
            <a:solidFill>
              <a:schemeClr val="bg1"/>
            </a:solidFill>
          </a:endParaRPr>
        </a:p>
      </dgm:t>
    </dgm:pt>
    <dgm:pt modelId="{121B4ACA-4E81-41C6-9185-EFE297D90DB3}" type="parTrans" cxnId="{4D5812DA-BCF4-4A53-9791-54647D8085E2}">
      <dgm:prSet/>
      <dgm:spPr/>
      <dgm:t>
        <a:bodyPr/>
        <a:lstStyle/>
        <a:p>
          <a:endParaRPr lang="en-US"/>
        </a:p>
      </dgm:t>
    </dgm:pt>
    <dgm:pt modelId="{73BB6601-1E31-4AF7-8B07-F37F25AA4A23}" type="sibTrans" cxnId="{4D5812DA-BCF4-4A53-9791-54647D8085E2}">
      <dgm:prSet/>
      <dgm:spPr/>
      <dgm:t>
        <a:bodyPr/>
        <a:lstStyle/>
        <a:p>
          <a:endParaRPr lang="en-US"/>
        </a:p>
      </dgm:t>
    </dgm:pt>
    <dgm:pt modelId="{F1FE7207-84B1-4779-90ED-B5989F94A0E2}">
      <dgm:prSet phldrT="[Text]"/>
      <dgm:spPr>
        <a:solidFill>
          <a:schemeClr val="accent2"/>
        </a:solidFill>
        <a:ln>
          <a:solidFill>
            <a:schemeClr val="accent2"/>
          </a:solidFill>
        </a:ln>
      </dgm:spPr>
      <dgm:t>
        <a:bodyPr/>
        <a:lstStyle/>
        <a:p>
          <a:pPr algn="l"/>
          <a:r>
            <a:rPr lang="en-US" dirty="0" smtClean="0">
              <a:solidFill>
                <a:schemeClr val="bg1"/>
              </a:solidFill>
            </a:rPr>
            <a:t>Referral Disposition</a:t>
          </a:r>
          <a:endParaRPr lang="en-US" dirty="0">
            <a:solidFill>
              <a:schemeClr val="bg1"/>
            </a:solidFill>
          </a:endParaRPr>
        </a:p>
      </dgm:t>
    </dgm:pt>
    <dgm:pt modelId="{DAC0B141-5AB0-4466-A5A2-377136559CA7}" type="parTrans" cxnId="{B13221FB-6A77-4B59-9F18-53AA2A68DB22}">
      <dgm:prSet/>
      <dgm:spPr/>
      <dgm:t>
        <a:bodyPr/>
        <a:lstStyle/>
        <a:p>
          <a:endParaRPr lang="en-US"/>
        </a:p>
      </dgm:t>
    </dgm:pt>
    <dgm:pt modelId="{27426069-44DE-4556-A0D6-79F7A19185D4}" type="sibTrans" cxnId="{B13221FB-6A77-4B59-9F18-53AA2A68DB22}">
      <dgm:prSet/>
      <dgm:spPr/>
      <dgm:t>
        <a:bodyPr/>
        <a:lstStyle/>
        <a:p>
          <a:endParaRPr lang="en-US"/>
        </a:p>
      </dgm:t>
    </dgm:pt>
    <dgm:pt modelId="{8DF3608B-7916-4FB1-A033-7F03B9262800}">
      <dgm:prSet phldrT="[Text]"/>
      <dgm:spPr/>
      <dgm:t>
        <a:bodyPr/>
        <a:lstStyle/>
        <a:p>
          <a:pPr marL="465138" indent="-465138">
            <a:buFont typeface="Verdana" panose="020B0604030504040204" pitchFamily="34" charset="0"/>
            <a:buChar char="•"/>
          </a:pPr>
          <a:r>
            <a:rPr lang="en-US" dirty="0" smtClean="0">
              <a:solidFill>
                <a:schemeClr val="bg1"/>
              </a:solidFill>
            </a:rPr>
            <a:t>Did child abuse or neglect occur?</a:t>
          </a:r>
          <a:endParaRPr lang="en-US" dirty="0">
            <a:solidFill>
              <a:schemeClr val="bg1"/>
            </a:solidFill>
          </a:endParaRPr>
        </a:p>
      </dgm:t>
    </dgm:pt>
    <dgm:pt modelId="{797AC730-9D87-4134-A1A2-4A296BB1CEF6}" type="parTrans" cxnId="{DDDAFCCC-41E2-496E-AFC8-73374AFE26A1}">
      <dgm:prSet/>
      <dgm:spPr/>
      <dgm:t>
        <a:bodyPr/>
        <a:lstStyle/>
        <a:p>
          <a:endParaRPr lang="en-US"/>
        </a:p>
      </dgm:t>
    </dgm:pt>
    <dgm:pt modelId="{0A2DF571-3AD2-4A98-A026-6767E003F0C8}" type="sibTrans" cxnId="{DDDAFCCC-41E2-496E-AFC8-73374AFE26A1}">
      <dgm:prSet/>
      <dgm:spPr/>
      <dgm:t>
        <a:bodyPr/>
        <a:lstStyle/>
        <a:p>
          <a:endParaRPr lang="en-US"/>
        </a:p>
      </dgm:t>
    </dgm:pt>
    <dgm:pt modelId="{433E6776-8B9F-48BC-8AA0-4432E24D726F}">
      <dgm:prSet phldrT="[Text]"/>
      <dgm:spPr>
        <a:solidFill>
          <a:schemeClr val="tx2"/>
        </a:solidFill>
        <a:ln>
          <a:solidFill>
            <a:schemeClr val="tx2"/>
          </a:solidFill>
        </a:ln>
      </dgm:spPr>
      <dgm:t>
        <a:bodyPr/>
        <a:lstStyle/>
        <a:p>
          <a:pPr algn="l"/>
          <a:r>
            <a:rPr lang="en-US" dirty="0" smtClean="0">
              <a:solidFill>
                <a:schemeClr val="bg1"/>
              </a:solidFill>
            </a:rPr>
            <a:t>Intervention Decision</a:t>
          </a:r>
          <a:endParaRPr lang="en-US" dirty="0">
            <a:solidFill>
              <a:schemeClr val="bg1"/>
            </a:solidFill>
          </a:endParaRPr>
        </a:p>
      </dgm:t>
    </dgm:pt>
    <dgm:pt modelId="{6AB862E4-7DE7-4A58-8038-268D58D61998}" type="parTrans" cxnId="{364F8CA6-BF50-45A4-937D-B293E16AF298}">
      <dgm:prSet/>
      <dgm:spPr/>
      <dgm:t>
        <a:bodyPr/>
        <a:lstStyle/>
        <a:p>
          <a:endParaRPr lang="en-US"/>
        </a:p>
      </dgm:t>
    </dgm:pt>
    <dgm:pt modelId="{0C478517-EC3F-4E66-9859-B6319C91E793}" type="sibTrans" cxnId="{364F8CA6-BF50-45A4-937D-B293E16AF298}">
      <dgm:prSet/>
      <dgm:spPr/>
      <dgm:t>
        <a:bodyPr/>
        <a:lstStyle/>
        <a:p>
          <a:endParaRPr lang="en-US"/>
        </a:p>
      </dgm:t>
    </dgm:pt>
    <dgm:pt modelId="{4E92FA73-F17C-4913-A0C2-FA6FA2552D7A}">
      <dgm:prSet phldrT="[Text]"/>
      <dgm:spPr/>
      <dgm:t>
        <a:bodyPr/>
        <a:lstStyle/>
        <a:p>
          <a:pPr marL="465138" indent="-465138">
            <a:buFont typeface="Verdana" panose="020B0604030504040204" pitchFamily="34" charset="0"/>
            <a:buChar char="•"/>
          </a:pPr>
          <a:r>
            <a:rPr lang="en-US" dirty="0" smtClean="0">
              <a:solidFill>
                <a:schemeClr val="bg1"/>
              </a:solidFill>
            </a:rPr>
            <a:t>How worried are we?</a:t>
          </a:r>
          <a:endParaRPr lang="en-US" dirty="0">
            <a:solidFill>
              <a:schemeClr val="bg1"/>
            </a:solidFill>
          </a:endParaRPr>
        </a:p>
      </dgm:t>
    </dgm:pt>
    <dgm:pt modelId="{C9177D69-72B5-4937-8FE2-906C77B5494A}" type="parTrans" cxnId="{833EB469-925F-4A99-92DF-BC9BC7470BA1}">
      <dgm:prSet/>
      <dgm:spPr/>
      <dgm:t>
        <a:bodyPr/>
        <a:lstStyle/>
        <a:p>
          <a:endParaRPr lang="en-US"/>
        </a:p>
      </dgm:t>
    </dgm:pt>
    <dgm:pt modelId="{BC5D006E-3561-4081-8EE1-7954420D1664}" type="sibTrans" cxnId="{833EB469-925F-4A99-92DF-BC9BC7470BA1}">
      <dgm:prSet/>
      <dgm:spPr/>
      <dgm:t>
        <a:bodyPr/>
        <a:lstStyle/>
        <a:p>
          <a:endParaRPr lang="en-US"/>
        </a:p>
      </dgm:t>
    </dgm:pt>
    <dgm:pt modelId="{271AB6D1-3EAD-440B-B534-A2A218AC9DB3}">
      <dgm:prSet phldrT="[Text]"/>
      <dgm:spPr/>
      <dgm:t>
        <a:bodyPr/>
        <a:lstStyle/>
        <a:p>
          <a:pPr marL="465138" indent="-465138">
            <a:buFont typeface="Verdana" panose="020B0604030504040204" pitchFamily="34" charset="0"/>
            <a:buChar char="•"/>
          </a:pPr>
          <a:r>
            <a:rPr lang="en-US" dirty="0" smtClean="0">
              <a:solidFill>
                <a:schemeClr val="bg1"/>
              </a:solidFill>
            </a:rPr>
            <a:t>What is family’s risk of future maltreatment?</a:t>
          </a:r>
          <a:endParaRPr lang="en-US" dirty="0">
            <a:solidFill>
              <a:schemeClr val="bg1"/>
            </a:solidFill>
          </a:endParaRPr>
        </a:p>
      </dgm:t>
    </dgm:pt>
    <dgm:pt modelId="{A2618BFD-25FE-43C1-A47A-7537FFA32C20}" type="parTrans" cxnId="{E175F1DD-5F7F-4BE4-A4B0-AFF7D35182EA}">
      <dgm:prSet/>
      <dgm:spPr/>
      <dgm:t>
        <a:bodyPr/>
        <a:lstStyle/>
        <a:p>
          <a:endParaRPr lang="en-US"/>
        </a:p>
      </dgm:t>
    </dgm:pt>
    <dgm:pt modelId="{DCBD8F14-B644-4278-8B8B-69701E1A7821}" type="sibTrans" cxnId="{E175F1DD-5F7F-4BE4-A4B0-AFF7D35182EA}">
      <dgm:prSet/>
      <dgm:spPr/>
      <dgm:t>
        <a:bodyPr/>
        <a:lstStyle/>
        <a:p>
          <a:endParaRPr lang="en-US"/>
        </a:p>
      </dgm:t>
    </dgm:pt>
    <dgm:pt modelId="{A66EE090-DBBE-47FC-BD12-DCCFD66BC8B0}">
      <dgm:prSet phldrT="[Text]"/>
      <dgm:spPr/>
      <dgm:t>
        <a:bodyPr/>
        <a:lstStyle/>
        <a:p>
          <a:pPr marL="465138" indent="-465138">
            <a:buFont typeface="Verdana" panose="020B0604030504040204" pitchFamily="34" charset="0"/>
            <a:buChar char="•"/>
          </a:pPr>
          <a:r>
            <a:rPr lang="en-US" dirty="0" smtClean="0">
              <a:solidFill>
                <a:schemeClr val="bg1"/>
              </a:solidFill>
            </a:rPr>
            <a:t>What are we worried about?</a:t>
          </a:r>
          <a:endParaRPr lang="en-US" dirty="0">
            <a:solidFill>
              <a:schemeClr val="bg1"/>
            </a:solidFill>
          </a:endParaRPr>
        </a:p>
      </dgm:t>
    </dgm:pt>
    <dgm:pt modelId="{2CB0632D-A543-498E-A898-46527A571269}" type="parTrans" cxnId="{651D6D5C-099B-4537-863D-10C7CF644243}">
      <dgm:prSet/>
      <dgm:spPr/>
      <dgm:t>
        <a:bodyPr/>
        <a:lstStyle/>
        <a:p>
          <a:endParaRPr lang="en-US"/>
        </a:p>
      </dgm:t>
    </dgm:pt>
    <dgm:pt modelId="{F9ACE950-D43E-4FBB-AC15-139FBC7C6386}" type="sibTrans" cxnId="{651D6D5C-099B-4537-863D-10C7CF644243}">
      <dgm:prSet/>
      <dgm:spPr/>
      <dgm:t>
        <a:bodyPr/>
        <a:lstStyle/>
        <a:p>
          <a:endParaRPr lang="en-US"/>
        </a:p>
      </dgm:t>
    </dgm:pt>
    <dgm:pt modelId="{9C677490-9E96-4B4C-BCFE-6B00038539D7}" type="pres">
      <dgm:prSet presAssocID="{9AF139A8-02FD-4779-B1BF-60F960BBB512}" presName="Name0" presStyleCnt="0">
        <dgm:presLayoutVars>
          <dgm:chMax val="7"/>
          <dgm:dir/>
          <dgm:animLvl val="lvl"/>
          <dgm:resizeHandles val="exact"/>
        </dgm:presLayoutVars>
      </dgm:prSet>
      <dgm:spPr/>
      <dgm:t>
        <a:bodyPr/>
        <a:lstStyle/>
        <a:p>
          <a:endParaRPr lang="en-US"/>
        </a:p>
      </dgm:t>
    </dgm:pt>
    <dgm:pt modelId="{9D6128B2-83C5-4506-A852-CE416B80D90A}" type="pres">
      <dgm:prSet presAssocID="{25F08657-4332-4D7F-9FC4-C7B374959213}" presName="circle1" presStyleLbl="node1" presStyleIdx="0" presStyleCnt="3"/>
      <dgm:spPr>
        <a:solidFill>
          <a:schemeClr val="accent1"/>
        </a:solidFill>
        <a:ln>
          <a:solidFill>
            <a:schemeClr val="accent1"/>
          </a:solidFill>
        </a:ln>
      </dgm:spPr>
      <dgm:t>
        <a:bodyPr/>
        <a:lstStyle/>
        <a:p>
          <a:endParaRPr lang="en-US"/>
        </a:p>
      </dgm:t>
    </dgm:pt>
    <dgm:pt modelId="{918F3DD6-4D57-4ADE-A52F-F31BE84A28E1}" type="pres">
      <dgm:prSet presAssocID="{25F08657-4332-4D7F-9FC4-C7B374959213}" presName="space" presStyleCnt="0"/>
      <dgm:spPr/>
    </dgm:pt>
    <dgm:pt modelId="{C8610D3C-6E9A-4CAC-A232-693B4A4EA75F}" type="pres">
      <dgm:prSet presAssocID="{25F08657-4332-4D7F-9FC4-C7B374959213}" presName="rect1" presStyleLbl="alignAcc1" presStyleIdx="0" presStyleCnt="3"/>
      <dgm:spPr/>
      <dgm:t>
        <a:bodyPr/>
        <a:lstStyle/>
        <a:p>
          <a:endParaRPr lang="en-US"/>
        </a:p>
      </dgm:t>
    </dgm:pt>
    <dgm:pt modelId="{ECA89EA7-0A79-4301-8FE6-6EFF1B86553E}" type="pres">
      <dgm:prSet presAssocID="{F1FE7207-84B1-4779-90ED-B5989F94A0E2}" presName="vertSpace2" presStyleLbl="node1" presStyleIdx="0" presStyleCnt="3"/>
      <dgm:spPr/>
    </dgm:pt>
    <dgm:pt modelId="{D1E0FF96-82EA-4579-AB5C-E9180E8540CC}" type="pres">
      <dgm:prSet presAssocID="{F1FE7207-84B1-4779-90ED-B5989F94A0E2}" presName="circle2" presStyleLbl="node1" presStyleIdx="1" presStyleCnt="3"/>
      <dgm:spPr>
        <a:solidFill>
          <a:schemeClr val="accent2"/>
        </a:solidFill>
        <a:ln>
          <a:solidFill>
            <a:schemeClr val="accent2"/>
          </a:solidFill>
        </a:ln>
      </dgm:spPr>
      <dgm:t>
        <a:bodyPr/>
        <a:lstStyle/>
        <a:p>
          <a:endParaRPr lang="en-US"/>
        </a:p>
      </dgm:t>
    </dgm:pt>
    <dgm:pt modelId="{CAFC6A46-6AF6-44CD-9165-8D158F0ACD33}" type="pres">
      <dgm:prSet presAssocID="{F1FE7207-84B1-4779-90ED-B5989F94A0E2}" presName="rect2" presStyleLbl="alignAcc1" presStyleIdx="1" presStyleCnt="3"/>
      <dgm:spPr/>
      <dgm:t>
        <a:bodyPr/>
        <a:lstStyle/>
        <a:p>
          <a:endParaRPr lang="en-US"/>
        </a:p>
      </dgm:t>
    </dgm:pt>
    <dgm:pt modelId="{67447816-3430-4766-BDF7-D00AE015CCAB}" type="pres">
      <dgm:prSet presAssocID="{433E6776-8B9F-48BC-8AA0-4432E24D726F}" presName="vertSpace3" presStyleLbl="node1" presStyleIdx="1" presStyleCnt="3"/>
      <dgm:spPr/>
    </dgm:pt>
    <dgm:pt modelId="{DCDF19E0-919F-4688-BCCD-9AC7A8B169A6}" type="pres">
      <dgm:prSet presAssocID="{433E6776-8B9F-48BC-8AA0-4432E24D726F}" presName="circle3" presStyleLbl="node1" presStyleIdx="2" presStyleCnt="3"/>
      <dgm:spPr>
        <a:solidFill>
          <a:schemeClr val="tx2"/>
        </a:solidFill>
        <a:ln>
          <a:solidFill>
            <a:schemeClr val="tx2"/>
          </a:solidFill>
        </a:ln>
      </dgm:spPr>
      <dgm:t>
        <a:bodyPr/>
        <a:lstStyle/>
        <a:p>
          <a:endParaRPr lang="en-US"/>
        </a:p>
      </dgm:t>
    </dgm:pt>
    <dgm:pt modelId="{B5E287CC-4B44-48DD-A8DB-14CADA00DD9B}" type="pres">
      <dgm:prSet presAssocID="{433E6776-8B9F-48BC-8AA0-4432E24D726F}" presName="rect3" presStyleLbl="alignAcc1" presStyleIdx="2" presStyleCnt="3"/>
      <dgm:spPr/>
      <dgm:t>
        <a:bodyPr/>
        <a:lstStyle/>
        <a:p>
          <a:endParaRPr lang="en-US"/>
        </a:p>
      </dgm:t>
    </dgm:pt>
    <dgm:pt modelId="{60ABCEC0-CFAB-4FDA-8CDC-D2FA8A4B8B31}" type="pres">
      <dgm:prSet presAssocID="{25F08657-4332-4D7F-9FC4-C7B374959213}" presName="rect1ParTx" presStyleLbl="alignAcc1" presStyleIdx="2" presStyleCnt="3">
        <dgm:presLayoutVars>
          <dgm:chMax val="1"/>
          <dgm:bulletEnabled val="1"/>
        </dgm:presLayoutVars>
      </dgm:prSet>
      <dgm:spPr/>
      <dgm:t>
        <a:bodyPr/>
        <a:lstStyle/>
        <a:p>
          <a:endParaRPr lang="en-US"/>
        </a:p>
      </dgm:t>
    </dgm:pt>
    <dgm:pt modelId="{318C1035-4331-430E-9C53-759CD8B27C0A}" type="pres">
      <dgm:prSet presAssocID="{25F08657-4332-4D7F-9FC4-C7B374959213}" presName="rect1ChTx" presStyleLbl="alignAcc1" presStyleIdx="2" presStyleCnt="3">
        <dgm:presLayoutVars>
          <dgm:bulletEnabled val="1"/>
        </dgm:presLayoutVars>
      </dgm:prSet>
      <dgm:spPr/>
      <dgm:t>
        <a:bodyPr/>
        <a:lstStyle/>
        <a:p>
          <a:endParaRPr lang="en-US"/>
        </a:p>
      </dgm:t>
    </dgm:pt>
    <dgm:pt modelId="{F87C9CA6-D15F-42A9-9B43-84AEF1E284CA}" type="pres">
      <dgm:prSet presAssocID="{F1FE7207-84B1-4779-90ED-B5989F94A0E2}" presName="rect2ParTx" presStyleLbl="alignAcc1" presStyleIdx="2" presStyleCnt="3">
        <dgm:presLayoutVars>
          <dgm:chMax val="1"/>
          <dgm:bulletEnabled val="1"/>
        </dgm:presLayoutVars>
      </dgm:prSet>
      <dgm:spPr/>
      <dgm:t>
        <a:bodyPr/>
        <a:lstStyle/>
        <a:p>
          <a:endParaRPr lang="en-US"/>
        </a:p>
      </dgm:t>
    </dgm:pt>
    <dgm:pt modelId="{4A2128EF-F1A2-4C62-9634-56514B796645}" type="pres">
      <dgm:prSet presAssocID="{F1FE7207-84B1-4779-90ED-B5989F94A0E2}" presName="rect2ChTx" presStyleLbl="alignAcc1" presStyleIdx="2" presStyleCnt="3">
        <dgm:presLayoutVars>
          <dgm:bulletEnabled val="1"/>
        </dgm:presLayoutVars>
      </dgm:prSet>
      <dgm:spPr/>
      <dgm:t>
        <a:bodyPr/>
        <a:lstStyle/>
        <a:p>
          <a:endParaRPr lang="en-US"/>
        </a:p>
      </dgm:t>
    </dgm:pt>
    <dgm:pt modelId="{D2606410-E008-48F7-9576-E4E1175C64A4}" type="pres">
      <dgm:prSet presAssocID="{433E6776-8B9F-48BC-8AA0-4432E24D726F}" presName="rect3ParTx" presStyleLbl="alignAcc1" presStyleIdx="2" presStyleCnt="3">
        <dgm:presLayoutVars>
          <dgm:chMax val="1"/>
          <dgm:bulletEnabled val="1"/>
        </dgm:presLayoutVars>
      </dgm:prSet>
      <dgm:spPr/>
      <dgm:t>
        <a:bodyPr/>
        <a:lstStyle/>
        <a:p>
          <a:endParaRPr lang="en-US"/>
        </a:p>
      </dgm:t>
    </dgm:pt>
    <dgm:pt modelId="{03C1AC74-0454-4A88-BB1D-7BAD3B5E7A47}" type="pres">
      <dgm:prSet presAssocID="{433E6776-8B9F-48BC-8AA0-4432E24D726F}" presName="rect3ChTx" presStyleLbl="alignAcc1" presStyleIdx="2" presStyleCnt="3">
        <dgm:presLayoutVars>
          <dgm:bulletEnabled val="1"/>
        </dgm:presLayoutVars>
      </dgm:prSet>
      <dgm:spPr/>
      <dgm:t>
        <a:bodyPr/>
        <a:lstStyle/>
        <a:p>
          <a:endParaRPr lang="en-US"/>
        </a:p>
      </dgm:t>
    </dgm:pt>
  </dgm:ptLst>
  <dgm:cxnLst>
    <dgm:cxn modelId="{61987634-96BD-43F4-80CD-AC71C71CA6CC}" type="presOf" srcId="{4E92FA73-F17C-4913-A0C2-FA6FA2552D7A}" destId="{03C1AC74-0454-4A88-BB1D-7BAD3B5E7A47}" srcOrd="0" destOrd="0" presId="urn:microsoft.com/office/officeart/2005/8/layout/target3"/>
    <dgm:cxn modelId="{041A205E-A29A-4BE3-AB42-7E45AEDE0123}" srcId="{9AF139A8-02FD-4779-B1BF-60F960BBB512}" destId="{25F08657-4332-4D7F-9FC4-C7B374959213}" srcOrd="0" destOrd="0" parTransId="{F4CCDDF2-C89B-41F9-AC79-F5BCEDDB7884}" sibTransId="{319A38DB-1AD2-4D83-AC61-8D9D69CCEE36}"/>
    <dgm:cxn modelId="{1B968EB6-1436-4BB0-A498-10CCB64A7507}" type="presOf" srcId="{F1FE7207-84B1-4779-90ED-B5989F94A0E2}" destId="{CAFC6A46-6AF6-44CD-9165-8D158F0ACD33}" srcOrd="0" destOrd="0" presId="urn:microsoft.com/office/officeart/2005/8/layout/target3"/>
    <dgm:cxn modelId="{E175F1DD-5F7F-4BE4-A4B0-AFF7D35182EA}" srcId="{433E6776-8B9F-48BC-8AA0-4432E24D726F}" destId="{271AB6D1-3EAD-440B-B534-A2A218AC9DB3}" srcOrd="1" destOrd="0" parTransId="{A2618BFD-25FE-43C1-A47A-7537FFA32C20}" sibTransId="{DCBD8F14-B644-4278-8B8B-69701E1A7821}"/>
    <dgm:cxn modelId="{FB5D9988-9150-4F12-9D62-794E71EE080C}" type="presOf" srcId="{25F08657-4332-4D7F-9FC4-C7B374959213}" destId="{60ABCEC0-CFAB-4FDA-8CDC-D2FA8A4B8B31}" srcOrd="1" destOrd="0" presId="urn:microsoft.com/office/officeart/2005/8/layout/target3"/>
    <dgm:cxn modelId="{833EB469-925F-4A99-92DF-BC9BC7470BA1}" srcId="{433E6776-8B9F-48BC-8AA0-4432E24D726F}" destId="{4E92FA73-F17C-4913-A0C2-FA6FA2552D7A}" srcOrd="0" destOrd="0" parTransId="{C9177D69-72B5-4937-8FE2-906C77B5494A}" sibTransId="{BC5D006E-3561-4081-8EE1-7954420D1664}"/>
    <dgm:cxn modelId="{651D6D5C-099B-4537-863D-10C7CF644243}" srcId="{25F08657-4332-4D7F-9FC4-C7B374959213}" destId="{A66EE090-DBBE-47FC-BD12-DCCFD66BC8B0}" srcOrd="2" destOrd="0" parTransId="{2CB0632D-A543-498E-A898-46527A571269}" sibTransId="{F9ACE950-D43E-4FBB-AC15-139FBC7C6386}"/>
    <dgm:cxn modelId="{364F8CA6-BF50-45A4-937D-B293E16AF298}" srcId="{9AF139A8-02FD-4779-B1BF-60F960BBB512}" destId="{433E6776-8B9F-48BC-8AA0-4432E24D726F}" srcOrd="2" destOrd="0" parTransId="{6AB862E4-7DE7-4A58-8038-268D58D61998}" sibTransId="{0C478517-EC3F-4E66-9859-B6319C91E793}"/>
    <dgm:cxn modelId="{2EC1D4A5-8E3D-4FCA-8119-957CF56907E5}" type="presOf" srcId="{A66EE090-DBBE-47FC-BD12-DCCFD66BC8B0}" destId="{318C1035-4331-430E-9C53-759CD8B27C0A}" srcOrd="0" destOrd="2" presId="urn:microsoft.com/office/officeart/2005/8/layout/target3"/>
    <dgm:cxn modelId="{4D5812DA-BCF4-4A53-9791-54647D8085E2}" srcId="{25F08657-4332-4D7F-9FC4-C7B374959213}" destId="{86ABB76B-FF65-4D9A-A8A6-C4587B803BCC}" srcOrd="1" destOrd="0" parTransId="{121B4ACA-4E81-41C6-9185-EFE297D90DB3}" sibTransId="{73BB6601-1E31-4AF7-8B07-F37F25AA4A23}"/>
    <dgm:cxn modelId="{DDDAFCCC-41E2-496E-AFC8-73374AFE26A1}" srcId="{F1FE7207-84B1-4779-90ED-B5989F94A0E2}" destId="{8DF3608B-7916-4FB1-A033-7F03B9262800}" srcOrd="0" destOrd="0" parTransId="{797AC730-9D87-4134-A1A2-4A296BB1CEF6}" sibTransId="{0A2DF571-3AD2-4A98-A026-6767E003F0C8}"/>
    <dgm:cxn modelId="{BC6FB12C-E22F-42E5-8649-4B47AB8ECF8A}" type="presOf" srcId="{433E6776-8B9F-48BC-8AA0-4432E24D726F}" destId="{D2606410-E008-48F7-9576-E4E1175C64A4}" srcOrd="1" destOrd="0" presId="urn:microsoft.com/office/officeart/2005/8/layout/target3"/>
    <dgm:cxn modelId="{45A12249-A700-4FA8-9F22-2D2B0CB8995B}" type="presOf" srcId="{8DF3608B-7916-4FB1-A033-7F03B9262800}" destId="{4A2128EF-F1A2-4C62-9634-56514B796645}" srcOrd="0" destOrd="0" presId="urn:microsoft.com/office/officeart/2005/8/layout/target3"/>
    <dgm:cxn modelId="{161772ED-9BA5-491F-B9A1-FE969BB57375}" srcId="{25F08657-4332-4D7F-9FC4-C7B374959213}" destId="{BD6D7446-9902-424E-9EC9-5CE75BC71C78}" srcOrd="0" destOrd="0" parTransId="{4E94D41F-C3AC-4F48-A71B-FD6EDEA7A3BA}" sibTransId="{B76B67F1-4715-4733-A42A-45E202FEE7A9}"/>
    <dgm:cxn modelId="{9C6D00CB-FF3C-423D-9327-C569CB316657}" type="presOf" srcId="{433E6776-8B9F-48BC-8AA0-4432E24D726F}" destId="{B5E287CC-4B44-48DD-A8DB-14CADA00DD9B}" srcOrd="0" destOrd="0" presId="urn:microsoft.com/office/officeart/2005/8/layout/target3"/>
    <dgm:cxn modelId="{D7D4791C-348B-4464-84F0-A12F4812A826}" type="presOf" srcId="{86ABB76B-FF65-4D9A-A8A6-C4587B803BCC}" destId="{318C1035-4331-430E-9C53-759CD8B27C0A}" srcOrd="0" destOrd="1" presId="urn:microsoft.com/office/officeart/2005/8/layout/target3"/>
    <dgm:cxn modelId="{16C9ED4B-FEFE-4119-A0BE-E0FC5E7FAD16}" type="presOf" srcId="{F1FE7207-84B1-4779-90ED-B5989F94A0E2}" destId="{F87C9CA6-D15F-42A9-9B43-84AEF1E284CA}" srcOrd="1" destOrd="0" presId="urn:microsoft.com/office/officeart/2005/8/layout/target3"/>
    <dgm:cxn modelId="{99EE9211-E1AB-49CC-BA3A-C4AEA8E7CC7E}" type="presOf" srcId="{25F08657-4332-4D7F-9FC4-C7B374959213}" destId="{C8610D3C-6E9A-4CAC-A232-693B4A4EA75F}" srcOrd="0" destOrd="0" presId="urn:microsoft.com/office/officeart/2005/8/layout/target3"/>
    <dgm:cxn modelId="{DC789668-DEAB-4089-8FF9-5B2CD4094020}" type="presOf" srcId="{271AB6D1-3EAD-440B-B534-A2A218AC9DB3}" destId="{03C1AC74-0454-4A88-BB1D-7BAD3B5E7A47}" srcOrd="0" destOrd="1" presId="urn:microsoft.com/office/officeart/2005/8/layout/target3"/>
    <dgm:cxn modelId="{075003B5-6E30-4F2A-B5FE-44386C010DA4}" type="presOf" srcId="{BD6D7446-9902-424E-9EC9-5CE75BC71C78}" destId="{318C1035-4331-430E-9C53-759CD8B27C0A}" srcOrd="0" destOrd="0" presId="urn:microsoft.com/office/officeart/2005/8/layout/target3"/>
    <dgm:cxn modelId="{B13221FB-6A77-4B59-9F18-53AA2A68DB22}" srcId="{9AF139A8-02FD-4779-B1BF-60F960BBB512}" destId="{F1FE7207-84B1-4779-90ED-B5989F94A0E2}" srcOrd="1" destOrd="0" parTransId="{DAC0B141-5AB0-4466-A5A2-377136559CA7}" sibTransId="{27426069-44DE-4556-A0D6-79F7A19185D4}"/>
    <dgm:cxn modelId="{120394D9-BEB7-409E-9FFF-F1856B975A82}" type="presOf" srcId="{9AF139A8-02FD-4779-B1BF-60F960BBB512}" destId="{9C677490-9E96-4B4C-BCFE-6B00038539D7}" srcOrd="0" destOrd="0" presId="urn:microsoft.com/office/officeart/2005/8/layout/target3"/>
    <dgm:cxn modelId="{47657FCD-695C-4D90-8CAA-5E22DB2BEF1B}" type="presParOf" srcId="{9C677490-9E96-4B4C-BCFE-6B00038539D7}" destId="{9D6128B2-83C5-4506-A852-CE416B80D90A}" srcOrd="0" destOrd="0" presId="urn:microsoft.com/office/officeart/2005/8/layout/target3"/>
    <dgm:cxn modelId="{F0A9D532-51D6-4932-BA52-2BEE2FF5B5A5}" type="presParOf" srcId="{9C677490-9E96-4B4C-BCFE-6B00038539D7}" destId="{918F3DD6-4D57-4ADE-A52F-F31BE84A28E1}" srcOrd="1" destOrd="0" presId="urn:microsoft.com/office/officeart/2005/8/layout/target3"/>
    <dgm:cxn modelId="{962FF7B6-EAEF-40A7-95D9-28B255B5B269}" type="presParOf" srcId="{9C677490-9E96-4B4C-BCFE-6B00038539D7}" destId="{C8610D3C-6E9A-4CAC-A232-693B4A4EA75F}" srcOrd="2" destOrd="0" presId="urn:microsoft.com/office/officeart/2005/8/layout/target3"/>
    <dgm:cxn modelId="{03D3ECE8-E9A2-4FA5-902C-D105566C5CB0}" type="presParOf" srcId="{9C677490-9E96-4B4C-BCFE-6B00038539D7}" destId="{ECA89EA7-0A79-4301-8FE6-6EFF1B86553E}" srcOrd="3" destOrd="0" presId="urn:microsoft.com/office/officeart/2005/8/layout/target3"/>
    <dgm:cxn modelId="{C0FDB0C5-1983-4FB8-A2D7-57BCFB50A360}" type="presParOf" srcId="{9C677490-9E96-4B4C-BCFE-6B00038539D7}" destId="{D1E0FF96-82EA-4579-AB5C-E9180E8540CC}" srcOrd="4" destOrd="0" presId="urn:microsoft.com/office/officeart/2005/8/layout/target3"/>
    <dgm:cxn modelId="{1CB1CB73-0BF5-4361-B395-E11578A83836}" type="presParOf" srcId="{9C677490-9E96-4B4C-BCFE-6B00038539D7}" destId="{CAFC6A46-6AF6-44CD-9165-8D158F0ACD33}" srcOrd="5" destOrd="0" presId="urn:microsoft.com/office/officeart/2005/8/layout/target3"/>
    <dgm:cxn modelId="{D9AE166A-1F6F-473B-B132-4520D2D795D9}" type="presParOf" srcId="{9C677490-9E96-4B4C-BCFE-6B00038539D7}" destId="{67447816-3430-4766-BDF7-D00AE015CCAB}" srcOrd="6" destOrd="0" presId="urn:microsoft.com/office/officeart/2005/8/layout/target3"/>
    <dgm:cxn modelId="{4BEA191B-DF9D-47D2-B9C5-BB736506EBAC}" type="presParOf" srcId="{9C677490-9E96-4B4C-BCFE-6B00038539D7}" destId="{DCDF19E0-919F-4688-BCCD-9AC7A8B169A6}" srcOrd="7" destOrd="0" presId="urn:microsoft.com/office/officeart/2005/8/layout/target3"/>
    <dgm:cxn modelId="{F920DFFD-3968-4D08-A66A-4AED1BFD0BA9}" type="presParOf" srcId="{9C677490-9E96-4B4C-BCFE-6B00038539D7}" destId="{B5E287CC-4B44-48DD-A8DB-14CADA00DD9B}" srcOrd="8" destOrd="0" presId="urn:microsoft.com/office/officeart/2005/8/layout/target3"/>
    <dgm:cxn modelId="{4A3B2290-590E-4C70-8B99-6BA5FD9A45B1}" type="presParOf" srcId="{9C677490-9E96-4B4C-BCFE-6B00038539D7}" destId="{60ABCEC0-CFAB-4FDA-8CDC-D2FA8A4B8B31}" srcOrd="9" destOrd="0" presId="urn:microsoft.com/office/officeart/2005/8/layout/target3"/>
    <dgm:cxn modelId="{3D288D08-139E-4573-A5FA-8219F7E58C61}" type="presParOf" srcId="{9C677490-9E96-4B4C-BCFE-6B00038539D7}" destId="{318C1035-4331-430E-9C53-759CD8B27C0A}" srcOrd="10" destOrd="0" presId="urn:microsoft.com/office/officeart/2005/8/layout/target3"/>
    <dgm:cxn modelId="{30C37F87-B0EB-425B-AEE1-2F51BC6CD0B2}" type="presParOf" srcId="{9C677490-9E96-4B4C-BCFE-6B00038539D7}" destId="{F87C9CA6-D15F-42A9-9B43-84AEF1E284CA}" srcOrd="11" destOrd="0" presId="urn:microsoft.com/office/officeart/2005/8/layout/target3"/>
    <dgm:cxn modelId="{B174EA3A-1348-45AF-8D8F-156F63591ADD}" type="presParOf" srcId="{9C677490-9E96-4B4C-BCFE-6B00038539D7}" destId="{4A2128EF-F1A2-4C62-9634-56514B796645}" srcOrd="12" destOrd="0" presId="urn:microsoft.com/office/officeart/2005/8/layout/target3"/>
    <dgm:cxn modelId="{3E56308A-62FC-461B-8D35-541C1A52C2D2}" type="presParOf" srcId="{9C677490-9E96-4B4C-BCFE-6B00038539D7}" destId="{D2606410-E008-48F7-9576-E4E1175C64A4}" srcOrd="13" destOrd="0" presId="urn:microsoft.com/office/officeart/2005/8/layout/target3"/>
    <dgm:cxn modelId="{E1529F2C-6F3E-4549-8CA9-C11DB4F1EFC4}" type="presParOf" srcId="{9C677490-9E96-4B4C-BCFE-6B00038539D7}" destId="{03C1AC74-0454-4A88-BB1D-7BAD3B5E7A47}"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71894C-84B6-4C6F-A662-55E647B3AEF0}" type="doc">
      <dgm:prSet loTypeId="urn:microsoft.com/office/officeart/2005/8/layout/hProcess9" loCatId="process" qsTypeId="urn:microsoft.com/office/officeart/2005/8/quickstyle/simple1" qsCatId="simple" csTypeId="urn:microsoft.com/office/officeart/2005/8/colors/accent1_1" csCatId="accent1" phldr="1"/>
      <dgm:spPr/>
    </dgm:pt>
    <dgm:pt modelId="{286AB339-4AA6-4079-8BB5-22735C3DF2F3}">
      <dgm:prSet phldrT="[Text]"/>
      <dgm:spPr>
        <a:solidFill>
          <a:schemeClr val="accent1"/>
        </a:solidFill>
        <a:ln>
          <a:noFill/>
        </a:ln>
        <a:effectLst/>
      </dgm:spPr>
      <dgm:t>
        <a:bodyPr/>
        <a:lstStyle/>
        <a:p>
          <a:r>
            <a:rPr lang="en-US" altLang="en-US" dirty="0" smtClean="0">
              <a:solidFill>
                <a:schemeClr val="bg1"/>
              </a:solidFill>
            </a:rPr>
            <a:t>Are safety threats present that place a child in danger of</a:t>
          </a:r>
          <a:r>
            <a:rPr lang="en-US" altLang="en-US" b="1" dirty="0" smtClean="0">
              <a:solidFill>
                <a:schemeClr val="bg1"/>
              </a:solidFill>
            </a:rPr>
            <a:t> immediate </a:t>
          </a:r>
          <a:r>
            <a:rPr lang="en-US" altLang="en-US" dirty="0" smtClean="0">
              <a:solidFill>
                <a:schemeClr val="bg1"/>
              </a:solidFill>
            </a:rPr>
            <a:t>harm?</a:t>
          </a:r>
          <a:endParaRPr lang="en-US" dirty="0">
            <a:solidFill>
              <a:schemeClr val="bg1"/>
            </a:solidFill>
          </a:endParaRPr>
        </a:p>
      </dgm:t>
    </dgm:pt>
    <dgm:pt modelId="{545377B1-5F77-48DA-9748-1B053FA167FD}" type="parTrans" cxnId="{7D9B8F21-2AA7-4C8A-BD2D-244B173183BB}">
      <dgm:prSet/>
      <dgm:spPr/>
      <dgm:t>
        <a:bodyPr/>
        <a:lstStyle/>
        <a:p>
          <a:endParaRPr lang="en-US"/>
        </a:p>
      </dgm:t>
    </dgm:pt>
    <dgm:pt modelId="{6A148B52-0E08-4879-82EB-D0D8708C6040}" type="sibTrans" cxnId="{7D9B8F21-2AA7-4C8A-BD2D-244B173183BB}">
      <dgm:prSet/>
      <dgm:spPr/>
      <dgm:t>
        <a:bodyPr/>
        <a:lstStyle/>
        <a:p>
          <a:endParaRPr lang="en-US"/>
        </a:p>
      </dgm:t>
    </dgm:pt>
    <dgm:pt modelId="{50C2F8CC-3527-43C1-B943-2C690794DBD5}">
      <dgm:prSet phldrT="[Text]"/>
      <dgm:spPr>
        <a:solidFill>
          <a:schemeClr val="accent1"/>
        </a:solidFill>
        <a:ln>
          <a:noFill/>
        </a:ln>
        <a:effectLst/>
      </dgm:spPr>
      <dgm:t>
        <a:bodyPr/>
        <a:lstStyle/>
        <a:p>
          <a:r>
            <a:rPr lang="en-US" altLang="en-US" dirty="0" smtClean="0">
              <a:solidFill>
                <a:schemeClr val="bg1"/>
              </a:solidFill>
            </a:rPr>
            <a:t>If so, can</a:t>
          </a:r>
          <a:r>
            <a:rPr lang="en-US" altLang="en-US" b="1" dirty="0" smtClean="0">
              <a:solidFill>
                <a:schemeClr val="bg1"/>
              </a:solidFill>
            </a:rPr>
            <a:t> safety interventions </a:t>
          </a:r>
          <a:r>
            <a:rPr lang="en-US" altLang="en-US" dirty="0" smtClean="0">
              <a:solidFill>
                <a:schemeClr val="bg1"/>
              </a:solidFill>
            </a:rPr>
            <a:t>be implemented now that would allow the child to remain in the home as the investigation proceeds?</a:t>
          </a:r>
          <a:endParaRPr lang="en-US" dirty="0">
            <a:solidFill>
              <a:schemeClr val="bg1"/>
            </a:solidFill>
          </a:endParaRPr>
        </a:p>
      </dgm:t>
    </dgm:pt>
    <dgm:pt modelId="{7A987841-8431-41A7-81B1-F110AB65C1F2}" type="parTrans" cxnId="{711BD38D-E600-466C-95D2-8970407D99F6}">
      <dgm:prSet/>
      <dgm:spPr/>
      <dgm:t>
        <a:bodyPr/>
        <a:lstStyle/>
        <a:p>
          <a:endParaRPr lang="en-US"/>
        </a:p>
      </dgm:t>
    </dgm:pt>
    <dgm:pt modelId="{A1340A3C-C0F4-4F94-93A6-FDA56FC7DD3E}" type="sibTrans" cxnId="{711BD38D-E600-466C-95D2-8970407D99F6}">
      <dgm:prSet/>
      <dgm:spPr/>
      <dgm:t>
        <a:bodyPr/>
        <a:lstStyle/>
        <a:p>
          <a:endParaRPr lang="en-US"/>
        </a:p>
      </dgm:t>
    </dgm:pt>
    <dgm:pt modelId="{8E779656-A9C0-4956-9A19-62C3E6F243EC}">
      <dgm:prSet/>
      <dgm:spPr>
        <a:solidFill>
          <a:schemeClr val="accent1"/>
        </a:solidFill>
        <a:ln>
          <a:noFill/>
        </a:ln>
        <a:effectLst/>
      </dgm:spPr>
      <dgm:t>
        <a:bodyPr/>
        <a:lstStyle/>
        <a:p>
          <a:r>
            <a:rPr lang="en-US" altLang="en-US" dirty="0" smtClean="0">
              <a:solidFill>
                <a:schemeClr val="bg1"/>
              </a:solidFill>
            </a:rPr>
            <a:t>Or must child be protectively placed?</a:t>
          </a:r>
        </a:p>
      </dgm:t>
    </dgm:pt>
    <dgm:pt modelId="{0E234DC9-5C8D-48A2-B08C-FDC703A5DFD0}" type="parTrans" cxnId="{A6A8B743-14B1-4C12-AB09-465DDC3A1AC6}">
      <dgm:prSet/>
      <dgm:spPr/>
      <dgm:t>
        <a:bodyPr/>
        <a:lstStyle/>
        <a:p>
          <a:endParaRPr lang="en-US"/>
        </a:p>
      </dgm:t>
    </dgm:pt>
    <dgm:pt modelId="{0C6B4F0B-9CE1-48EE-A24D-E37C787194EE}" type="sibTrans" cxnId="{A6A8B743-14B1-4C12-AB09-465DDC3A1AC6}">
      <dgm:prSet/>
      <dgm:spPr/>
      <dgm:t>
        <a:bodyPr/>
        <a:lstStyle/>
        <a:p>
          <a:endParaRPr lang="en-US"/>
        </a:p>
      </dgm:t>
    </dgm:pt>
    <dgm:pt modelId="{15D2C2CC-894E-4973-BC13-FED7E71E6F76}" type="pres">
      <dgm:prSet presAssocID="{8971894C-84B6-4C6F-A662-55E647B3AEF0}" presName="CompostProcess" presStyleCnt="0">
        <dgm:presLayoutVars>
          <dgm:dir/>
          <dgm:resizeHandles val="exact"/>
        </dgm:presLayoutVars>
      </dgm:prSet>
      <dgm:spPr/>
    </dgm:pt>
    <dgm:pt modelId="{433157FA-80FA-4494-B971-065553399856}" type="pres">
      <dgm:prSet presAssocID="{8971894C-84B6-4C6F-A662-55E647B3AEF0}" presName="arrow" presStyleLbl="bgShp" presStyleIdx="0" presStyleCnt="1"/>
      <dgm:spPr>
        <a:solidFill>
          <a:schemeClr val="accent5"/>
        </a:solidFill>
      </dgm:spPr>
    </dgm:pt>
    <dgm:pt modelId="{9F842A6E-28A5-4BDA-A71F-2726323FAE4E}" type="pres">
      <dgm:prSet presAssocID="{8971894C-84B6-4C6F-A662-55E647B3AEF0}" presName="linearProcess" presStyleCnt="0"/>
      <dgm:spPr/>
    </dgm:pt>
    <dgm:pt modelId="{EE1B7B11-D19E-4857-805C-731602C11665}" type="pres">
      <dgm:prSet presAssocID="{286AB339-4AA6-4079-8BB5-22735C3DF2F3}" presName="textNode" presStyleLbl="node1" presStyleIdx="0" presStyleCnt="3" custScaleY="110263">
        <dgm:presLayoutVars>
          <dgm:bulletEnabled val="1"/>
        </dgm:presLayoutVars>
      </dgm:prSet>
      <dgm:spPr/>
      <dgm:t>
        <a:bodyPr/>
        <a:lstStyle/>
        <a:p>
          <a:endParaRPr lang="en-US"/>
        </a:p>
      </dgm:t>
    </dgm:pt>
    <dgm:pt modelId="{A4A8A7DA-0E82-47C1-ACD1-1E19ECE48B63}" type="pres">
      <dgm:prSet presAssocID="{6A148B52-0E08-4879-82EB-D0D8708C6040}" presName="sibTrans" presStyleCnt="0"/>
      <dgm:spPr/>
    </dgm:pt>
    <dgm:pt modelId="{853A3DF5-21EC-43C5-8E98-DF3405F78A5B}" type="pres">
      <dgm:prSet presAssocID="{50C2F8CC-3527-43C1-B943-2C690794DBD5}" presName="textNode" presStyleLbl="node1" presStyleIdx="1" presStyleCnt="3" custScaleY="110263">
        <dgm:presLayoutVars>
          <dgm:bulletEnabled val="1"/>
        </dgm:presLayoutVars>
      </dgm:prSet>
      <dgm:spPr/>
      <dgm:t>
        <a:bodyPr/>
        <a:lstStyle/>
        <a:p>
          <a:endParaRPr lang="en-US"/>
        </a:p>
      </dgm:t>
    </dgm:pt>
    <dgm:pt modelId="{4072755F-948B-4388-8B75-718B9798C379}" type="pres">
      <dgm:prSet presAssocID="{A1340A3C-C0F4-4F94-93A6-FDA56FC7DD3E}" presName="sibTrans" presStyleCnt="0"/>
      <dgm:spPr/>
    </dgm:pt>
    <dgm:pt modelId="{FBD92208-4935-4999-A593-7A1D944B2EBD}" type="pres">
      <dgm:prSet presAssocID="{8E779656-A9C0-4956-9A19-62C3E6F243EC}" presName="textNode" presStyleLbl="node1" presStyleIdx="2" presStyleCnt="3" custScaleY="110263">
        <dgm:presLayoutVars>
          <dgm:bulletEnabled val="1"/>
        </dgm:presLayoutVars>
      </dgm:prSet>
      <dgm:spPr/>
      <dgm:t>
        <a:bodyPr/>
        <a:lstStyle/>
        <a:p>
          <a:endParaRPr lang="en-US"/>
        </a:p>
      </dgm:t>
    </dgm:pt>
  </dgm:ptLst>
  <dgm:cxnLst>
    <dgm:cxn modelId="{79B6C42A-88CC-46B4-ABBA-343C0A9F27F4}" type="presOf" srcId="{286AB339-4AA6-4079-8BB5-22735C3DF2F3}" destId="{EE1B7B11-D19E-4857-805C-731602C11665}" srcOrd="0" destOrd="0" presId="urn:microsoft.com/office/officeart/2005/8/layout/hProcess9"/>
    <dgm:cxn modelId="{A6A8B743-14B1-4C12-AB09-465DDC3A1AC6}" srcId="{8971894C-84B6-4C6F-A662-55E647B3AEF0}" destId="{8E779656-A9C0-4956-9A19-62C3E6F243EC}" srcOrd="2" destOrd="0" parTransId="{0E234DC9-5C8D-48A2-B08C-FDC703A5DFD0}" sibTransId="{0C6B4F0B-9CE1-48EE-A24D-E37C787194EE}"/>
    <dgm:cxn modelId="{7D9B8F21-2AA7-4C8A-BD2D-244B173183BB}" srcId="{8971894C-84B6-4C6F-A662-55E647B3AEF0}" destId="{286AB339-4AA6-4079-8BB5-22735C3DF2F3}" srcOrd="0" destOrd="0" parTransId="{545377B1-5F77-48DA-9748-1B053FA167FD}" sibTransId="{6A148B52-0E08-4879-82EB-D0D8708C6040}"/>
    <dgm:cxn modelId="{65083C09-9FA3-4790-8F6D-DC8CC918115A}" type="presOf" srcId="{8971894C-84B6-4C6F-A662-55E647B3AEF0}" destId="{15D2C2CC-894E-4973-BC13-FED7E71E6F76}" srcOrd="0" destOrd="0" presId="urn:microsoft.com/office/officeart/2005/8/layout/hProcess9"/>
    <dgm:cxn modelId="{8E64E87F-EF40-4C9A-A540-2E0491C5EBC4}" type="presOf" srcId="{8E779656-A9C0-4956-9A19-62C3E6F243EC}" destId="{FBD92208-4935-4999-A593-7A1D944B2EBD}" srcOrd="0" destOrd="0" presId="urn:microsoft.com/office/officeart/2005/8/layout/hProcess9"/>
    <dgm:cxn modelId="{711BD38D-E600-466C-95D2-8970407D99F6}" srcId="{8971894C-84B6-4C6F-A662-55E647B3AEF0}" destId="{50C2F8CC-3527-43C1-B943-2C690794DBD5}" srcOrd="1" destOrd="0" parTransId="{7A987841-8431-41A7-81B1-F110AB65C1F2}" sibTransId="{A1340A3C-C0F4-4F94-93A6-FDA56FC7DD3E}"/>
    <dgm:cxn modelId="{B355E2D1-F4E4-4615-AF47-EF3F30D567DA}" type="presOf" srcId="{50C2F8CC-3527-43C1-B943-2C690794DBD5}" destId="{853A3DF5-21EC-43C5-8E98-DF3405F78A5B}" srcOrd="0" destOrd="0" presId="urn:microsoft.com/office/officeart/2005/8/layout/hProcess9"/>
    <dgm:cxn modelId="{D9601F92-A050-401E-A867-257652010CF7}" type="presParOf" srcId="{15D2C2CC-894E-4973-BC13-FED7E71E6F76}" destId="{433157FA-80FA-4494-B971-065553399856}" srcOrd="0" destOrd="0" presId="urn:microsoft.com/office/officeart/2005/8/layout/hProcess9"/>
    <dgm:cxn modelId="{97B28A6F-96CF-4517-B03E-80C8853562DC}" type="presParOf" srcId="{15D2C2CC-894E-4973-BC13-FED7E71E6F76}" destId="{9F842A6E-28A5-4BDA-A71F-2726323FAE4E}" srcOrd="1" destOrd="0" presId="urn:microsoft.com/office/officeart/2005/8/layout/hProcess9"/>
    <dgm:cxn modelId="{564F25AE-FECB-4EED-BDFC-D62813ED23DF}" type="presParOf" srcId="{9F842A6E-28A5-4BDA-A71F-2726323FAE4E}" destId="{EE1B7B11-D19E-4857-805C-731602C11665}" srcOrd="0" destOrd="0" presId="urn:microsoft.com/office/officeart/2005/8/layout/hProcess9"/>
    <dgm:cxn modelId="{9802A91F-4B95-4C15-A2C1-3A86057DCD70}" type="presParOf" srcId="{9F842A6E-28A5-4BDA-A71F-2726323FAE4E}" destId="{A4A8A7DA-0E82-47C1-ACD1-1E19ECE48B63}" srcOrd="1" destOrd="0" presId="urn:microsoft.com/office/officeart/2005/8/layout/hProcess9"/>
    <dgm:cxn modelId="{C6FAC4DA-F1B7-44BE-923B-9EE02A583035}" type="presParOf" srcId="{9F842A6E-28A5-4BDA-A71F-2726323FAE4E}" destId="{853A3DF5-21EC-43C5-8E98-DF3405F78A5B}" srcOrd="2" destOrd="0" presId="urn:microsoft.com/office/officeart/2005/8/layout/hProcess9"/>
    <dgm:cxn modelId="{66B9E250-7EB4-431C-A4AA-192BFE33CAC4}" type="presParOf" srcId="{9F842A6E-28A5-4BDA-A71F-2726323FAE4E}" destId="{4072755F-948B-4388-8B75-718B9798C379}" srcOrd="3" destOrd="0" presId="urn:microsoft.com/office/officeart/2005/8/layout/hProcess9"/>
    <dgm:cxn modelId="{2C20DB55-FF2D-4E29-9161-AFF18210EBED}" type="presParOf" srcId="{9F842A6E-28A5-4BDA-A71F-2726323FAE4E}" destId="{FBD92208-4935-4999-A593-7A1D944B2EB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906BAA-C491-4349-B204-95B2A6BB4F38}"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n-US"/>
        </a:p>
      </dgm:t>
    </dgm:pt>
    <dgm:pt modelId="{1E395FD6-03F1-4B0E-9A25-3D06FAC583EA}">
      <dgm:prSet phldrT="[Text]" custT="1"/>
      <dgm:spPr>
        <a:solidFill>
          <a:schemeClr val="accent1"/>
        </a:solidFill>
      </dgm:spPr>
      <dgm:t>
        <a:bodyPr/>
        <a:lstStyle/>
        <a:p>
          <a:r>
            <a:rPr lang="en-US" sz="2400" b="1" dirty="0" smtClean="0"/>
            <a:t>Needs</a:t>
          </a:r>
          <a:endParaRPr lang="en-US" sz="2400" b="1" dirty="0"/>
        </a:p>
      </dgm:t>
    </dgm:pt>
    <dgm:pt modelId="{0C79A37F-FF4F-49C6-912D-20205648FC8D}" type="parTrans" cxnId="{B5F90271-3588-4770-A687-77425D2E3516}">
      <dgm:prSet/>
      <dgm:spPr/>
      <dgm:t>
        <a:bodyPr/>
        <a:lstStyle/>
        <a:p>
          <a:endParaRPr lang="en-US"/>
        </a:p>
      </dgm:t>
    </dgm:pt>
    <dgm:pt modelId="{D49EEB4F-377D-4DFA-B1A2-9033F32B395B}" type="sibTrans" cxnId="{B5F90271-3588-4770-A687-77425D2E3516}">
      <dgm:prSet/>
      <dgm:spPr/>
      <dgm:t>
        <a:bodyPr/>
        <a:lstStyle/>
        <a:p>
          <a:endParaRPr lang="en-US"/>
        </a:p>
      </dgm:t>
    </dgm:pt>
    <dgm:pt modelId="{23F8ECA3-40FB-4DAD-A649-3611A74CF415}">
      <dgm:prSet phldrT="[Text]" custT="1"/>
      <dgm:spPr>
        <a:ln>
          <a:solidFill>
            <a:schemeClr val="accent1"/>
          </a:solidFill>
        </a:ln>
      </dgm:spPr>
      <dgm:t>
        <a:bodyPr/>
        <a:lstStyle/>
        <a:p>
          <a:pPr>
            <a:lnSpc>
              <a:spcPct val="100000"/>
            </a:lnSpc>
            <a:spcAft>
              <a:spcPts val="0"/>
            </a:spcAft>
          </a:pPr>
          <a:r>
            <a:rPr lang="en-US" sz="2400" dirty="0" smtClean="0"/>
            <a:t>May be related to danger</a:t>
          </a:r>
        </a:p>
      </dgm:t>
    </dgm:pt>
    <dgm:pt modelId="{0E6E502D-094E-4BEE-881C-655A8BC2AFD3}" type="parTrans" cxnId="{2937E1E2-0E72-4047-BEDF-D6B28D8162F3}">
      <dgm:prSet/>
      <dgm:spPr/>
      <dgm:t>
        <a:bodyPr/>
        <a:lstStyle/>
        <a:p>
          <a:endParaRPr lang="en-US"/>
        </a:p>
      </dgm:t>
    </dgm:pt>
    <dgm:pt modelId="{951E1B88-6003-4196-B29A-C77B8A1774D4}" type="sibTrans" cxnId="{2937E1E2-0E72-4047-BEDF-D6B28D8162F3}">
      <dgm:prSet/>
      <dgm:spPr/>
      <dgm:t>
        <a:bodyPr/>
        <a:lstStyle/>
        <a:p>
          <a:endParaRPr lang="en-US"/>
        </a:p>
      </dgm:t>
    </dgm:pt>
    <dgm:pt modelId="{046A0D85-35C3-4CE9-9D40-56958FD84028}">
      <dgm:prSet phldrT="[Text]" custT="1"/>
      <dgm:spPr>
        <a:solidFill>
          <a:schemeClr val="accent2"/>
        </a:solidFill>
      </dgm:spPr>
      <dgm:t>
        <a:bodyPr/>
        <a:lstStyle/>
        <a:p>
          <a:r>
            <a:rPr lang="en-US" sz="2400" b="1" dirty="0" smtClean="0"/>
            <a:t>Risk</a:t>
          </a:r>
          <a:endParaRPr lang="en-US" sz="2400" b="1" dirty="0"/>
        </a:p>
      </dgm:t>
    </dgm:pt>
    <dgm:pt modelId="{C84E70D0-934F-4AD0-830A-547308055D84}" type="parTrans" cxnId="{21F0A5BA-BAEC-474D-89E8-6CFBBBCAE711}">
      <dgm:prSet/>
      <dgm:spPr/>
      <dgm:t>
        <a:bodyPr/>
        <a:lstStyle/>
        <a:p>
          <a:endParaRPr lang="en-US"/>
        </a:p>
      </dgm:t>
    </dgm:pt>
    <dgm:pt modelId="{0D832313-A2CE-48B3-8A54-4CF9F9D29288}" type="sibTrans" cxnId="{21F0A5BA-BAEC-474D-89E8-6CFBBBCAE711}">
      <dgm:prSet/>
      <dgm:spPr/>
      <dgm:t>
        <a:bodyPr/>
        <a:lstStyle/>
        <a:p>
          <a:endParaRPr lang="en-US"/>
        </a:p>
      </dgm:t>
    </dgm:pt>
    <dgm:pt modelId="{F90B4E84-D795-4200-8546-9300603DB63C}">
      <dgm:prSet phldrT="[Text]" custT="1"/>
      <dgm:spPr>
        <a:solidFill>
          <a:schemeClr val="tx2"/>
        </a:solidFill>
      </dgm:spPr>
      <dgm:t>
        <a:bodyPr/>
        <a:lstStyle/>
        <a:p>
          <a:r>
            <a:rPr lang="en-US" sz="2400" b="1" dirty="0" smtClean="0"/>
            <a:t>Threats</a:t>
          </a:r>
          <a:endParaRPr lang="en-US" sz="2400" b="1" dirty="0"/>
        </a:p>
      </dgm:t>
    </dgm:pt>
    <dgm:pt modelId="{B40C6008-E581-4FAB-AEBA-AFD1638F2E54}" type="parTrans" cxnId="{E1F61D7C-D5B4-4E4A-BCFB-372CF831F3BB}">
      <dgm:prSet/>
      <dgm:spPr/>
      <dgm:t>
        <a:bodyPr/>
        <a:lstStyle/>
        <a:p>
          <a:endParaRPr lang="en-US"/>
        </a:p>
      </dgm:t>
    </dgm:pt>
    <dgm:pt modelId="{AF2EB184-67BC-4C04-B96E-F22C27FCF406}" type="sibTrans" cxnId="{E1F61D7C-D5B4-4E4A-BCFB-372CF831F3BB}">
      <dgm:prSet/>
      <dgm:spPr/>
      <dgm:t>
        <a:bodyPr/>
        <a:lstStyle/>
        <a:p>
          <a:endParaRPr lang="en-US"/>
        </a:p>
      </dgm:t>
    </dgm:pt>
    <dgm:pt modelId="{1E1C68B8-D466-4A1C-A5FE-8497B26AFA20}">
      <dgm:prSet phldrT="[Text]" custT="1"/>
      <dgm:spPr>
        <a:ln>
          <a:solidFill>
            <a:schemeClr val="accent3"/>
          </a:solidFill>
        </a:ln>
      </dgm:spPr>
      <dgm:t>
        <a:bodyPr/>
        <a:lstStyle/>
        <a:p>
          <a:pPr>
            <a:lnSpc>
              <a:spcPct val="100000"/>
            </a:lnSpc>
            <a:spcAft>
              <a:spcPts val="0"/>
            </a:spcAft>
          </a:pPr>
          <a:r>
            <a:rPr lang="en-US" sz="2400" dirty="0" smtClean="0"/>
            <a:t>Imminent threat of serious harm</a:t>
          </a:r>
          <a:endParaRPr lang="en-US" sz="2400" dirty="0"/>
        </a:p>
      </dgm:t>
    </dgm:pt>
    <dgm:pt modelId="{7065CF7E-0DC9-433A-A6BF-B061FE22CEE0}" type="parTrans" cxnId="{CEFB4210-DB16-4616-9C22-67B53DE5044B}">
      <dgm:prSet/>
      <dgm:spPr/>
      <dgm:t>
        <a:bodyPr/>
        <a:lstStyle/>
        <a:p>
          <a:endParaRPr lang="en-US"/>
        </a:p>
      </dgm:t>
    </dgm:pt>
    <dgm:pt modelId="{2215D501-B825-4F5B-A96E-ED64AB070B08}" type="sibTrans" cxnId="{CEFB4210-DB16-4616-9C22-67B53DE5044B}">
      <dgm:prSet/>
      <dgm:spPr/>
      <dgm:t>
        <a:bodyPr/>
        <a:lstStyle/>
        <a:p>
          <a:endParaRPr lang="en-US"/>
        </a:p>
      </dgm:t>
    </dgm:pt>
    <dgm:pt modelId="{8EC72901-ADDD-45E7-9567-9AF5D400AEC5}">
      <dgm:prSet phldrT="[Text]" custT="1"/>
      <dgm:spPr>
        <a:ln>
          <a:solidFill>
            <a:schemeClr val="accent1"/>
          </a:solidFill>
        </a:ln>
      </dgm:spPr>
      <dgm:t>
        <a:bodyPr/>
        <a:lstStyle/>
        <a:p>
          <a:pPr>
            <a:lnSpc>
              <a:spcPct val="100000"/>
            </a:lnSpc>
            <a:spcAft>
              <a:spcPts val="0"/>
            </a:spcAft>
          </a:pPr>
          <a:endParaRPr lang="en-US" sz="2400" dirty="0" smtClean="0"/>
        </a:p>
        <a:p>
          <a:pPr>
            <a:lnSpc>
              <a:spcPct val="100000"/>
            </a:lnSpc>
            <a:spcAft>
              <a:spcPts val="0"/>
            </a:spcAft>
          </a:pPr>
          <a:r>
            <a:rPr lang="en-US" sz="2400" dirty="0" smtClean="0"/>
            <a:t>May be related to risk</a:t>
          </a:r>
        </a:p>
      </dgm:t>
    </dgm:pt>
    <dgm:pt modelId="{38F9DB18-4288-44A8-815B-E0981E2EE954}" type="parTrans" cxnId="{26BF3D73-53E4-41A6-90E5-08AA5D377F60}">
      <dgm:prSet/>
      <dgm:spPr/>
      <dgm:t>
        <a:bodyPr/>
        <a:lstStyle/>
        <a:p>
          <a:endParaRPr lang="en-US"/>
        </a:p>
      </dgm:t>
    </dgm:pt>
    <dgm:pt modelId="{46D9AB59-5C69-40CD-A1B4-9D78D8027B28}" type="sibTrans" cxnId="{26BF3D73-53E4-41A6-90E5-08AA5D377F60}">
      <dgm:prSet/>
      <dgm:spPr/>
      <dgm:t>
        <a:bodyPr/>
        <a:lstStyle/>
        <a:p>
          <a:endParaRPr lang="en-US"/>
        </a:p>
      </dgm:t>
    </dgm:pt>
    <dgm:pt modelId="{B1AF5639-F350-4A82-8A13-3E9D5B65FB68}">
      <dgm:prSet phldrT="[Text]" custT="1"/>
      <dgm:spPr>
        <a:ln>
          <a:solidFill>
            <a:schemeClr val="accent1"/>
          </a:solidFill>
        </a:ln>
      </dgm:spPr>
      <dgm:t>
        <a:bodyPr/>
        <a:lstStyle/>
        <a:p>
          <a:pPr>
            <a:lnSpc>
              <a:spcPct val="100000"/>
            </a:lnSpc>
            <a:spcAft>
              <a:spcPts val="0"/>
            </a:spcAft>
          </a:pPr>
          <a:endParaRPr lang="en-US" sz="2400" dirty="0" smtClean="0"/>
        </a:p>
        <a:p>
          <a:pPr>
            <a:lnSpc>
              <a:spcPct val="100000"/>
            </a:lnSpc>
            <a:spcAft>
              <a:spcPts val="0"/>
            </a:spcAft>
          </a:pPr>
          <a:r>
            <a:rPr lang="en-US" sz="2400" dirty="0" smtClean="0"/>
            <a:t>May need to be addressed on case plan</a:t>
          </a:r>
          <a:endParaRPr lang="en-US" sz="2400" dirty="0"/>
        </a:p>
      </dgm:t>
    </dgm:pt>
    <dgm:pt modelId="{5D20C614-0DBB-4EA9-8F5D-0CEC50215591}" type="parTrans" cxnId="{A05B68AE-1376-46FA-9EF4-188DC6ADB012}">
      <dgm:prSet/>
      <dgm:spPr/>
      <dgm:t>
        <a:bodyPr/>
        <a:lstStyle/>
        <a:p>
          <a:endParaRPr lang="en-US"/>
        </a:p>
      </dgm:t>
    </dgm:pt>
    <dgm:pt modelId="{7BACF017-FC92-4F11-8726-A9FF4D3FC2E4}" type="sibTrans" cxnId="{A05B68AE-1376-46FA-9EF4-188DC6ADB012}">
      <dgm:prSet/>
      <dgm:spPr/>
      <dgm:t>
        <a:bodyPr/>
        <a:lstStyle/>
        <a:p>
          <a:endParaRPr lang="en-US"/>
        </a:p>
      </dgm:t>
    </dgm:pt>
    <dgm:pt modelId="{51F39C61-5F7C-4222-B229-229BBAD397A4}">
      <dgm:prSet phldrT="[Text]" custT="1"/>
      <dgm:spPr>
        <a:ln>
          <a:solidFill>
            <a:schemeClr val="accent2"/>
          </a:solidFill>
        </a:ln>
      </dgm:spPr>
      <dgm:t>
        <a:bodyPr/>
        <a:lstStyle/>
        <a:p>
          <a:pPr>
            <a:lnSpc>
              <a:spcPct val="100000"/>
            </a:lnSpc>
            <a:spcAft>
              <a:spcPts val="0"/>
            </a:spcAft>
          </a:pPr>
          <a:r>
            <a:rPr lang="en-US" sz="2400" dirty="0" smtClean="0"/>
            <a:t>Indicates likelihood of future maltreatment</a:t>
          </a:r>
          <a:endParaRPr lang="en-US" sz="2400" dirty="0"/>
        </a:p>
      </dgm:t>
    </dgm:pt>
    <dgm:pt modelId="{AFC6223A-3CCE-4FC8-9BB4-582FD7E6078B}" type="sibTrans" cxnId="{609490AF-D186-42B8-AABD-2BA07643512E}">
      <dgm:prSet/>
      <dgm:spPr/>
      <dgm:t>
        <a:bodyPr/>
        <a:lstStyle/>
        <a:p>
          <a:endParaRPr lang="en-US"/>
        </a:p>
      </dgm:t>
    </dgm:pt>
    <dgm:pt modelId="{0463402E-ED8B-4AFB-A4CB-BDE60376EB57}" type="parTrans" cxnId="{609490AF-D186-42B8-AABD-2BA07643512E}">
      <dgm:prSet/>
      <dgm:spPr/>
      <dgm:t>
        <a:bodyPr/>
        <a:lstStyle/>
        <a:p>
          <a:endParaRPr lang="en-US"/>
        </a:p>
      </dgm:t>
    </dgm:pt>
    <dgm:pt modelId="{97743EC9-2F44-4937-AB92-AB323DB23847}" type="pres">
      <dgm:prSet presAssocID="{48906BAA-C491-4349-B204-95B2A6BB4F38}" presName="Name0" presStyleCnt="0">
        <dgm:presLayoutVars>
          <dgm:chMax val="5"/>
          <dgm:chPref val="5"/>
          <dgm:dir/>
          <dgm:animLvl val="lvl"/>
        </dgm:presLayoutVars>
      </dgm:prSet>
      <dgm:spPr/>
      <dgm:t>
        <a:bodyPr/>
        <a:lstStyle/>
        <a:p>
          <a:endParaRPr lang="en-US"/>
        </a:p>
      </dgm:t>
    </dgm:pt>
    <dgm:pt modelId="{BBBECB02-4A67-4B87-9615-9EEAED2942E0}" type="pres">
      <dgm:prSet presAssocID="{1E395FD6-03F1-4B0E-9A25-3D06FAC583EA}" presName="parentText1" presStyleLbl="node1" presStyleIdx="0" presStyleCnt="3" custScaleX="100580">
        <dgm:presLayoutVars>
          <dgm:chMax/>
          <dgm:chPref val="3"/>
          <dgm:bulletEnabled val="1"/>
        </dgm:presLayoutVars>
      </dgm:prSet>
      <dgm:spPr/>
      <dgm:t>
        <a:bodyPr/>
        <a:lstStyle/>
        <a:p>
          <a:endParaRPr lang="en-US"/>
        </a:p>
      </dgm:t>
    </dgm:pt>
    <dgm:pt modelId="{06FB1F2E-2266-4B88-80F1-12CEF3252685}" type="pres">
      <dgm:prSet presAssocID="{1E395FD6-03F1-4B0E-9A25-3D06FAC583EA}" presName="childText1" presStyleLbl="solidAlignAcc1" presStyleIdx="0" presStyleCnt="3" custScaleY="142547" custLinFactNeighborX="-941" custLinFactNeighborY="20529">
        <dgm:presLayoutVars>
          <dgm:chMax val="0"/>
          <dgm:chPref val="0"/>
          <dgm:bulletEnabled val="1"/>
        </dgm:presLayoutVars>
      </dgm:prSet>
      <dgm:spPr/>
      <dgm:t>
        <a:bodyPr/>
        <a:lstStyle/>
        <a:p>
          <a:endParaRPr lang="en-US"/>
        </a:p>
      </dgm:t>
    </dgm:pt>
    <dgm:pt modelId="{FC67112D-7724-460E-8348-ED5ACCD1B029}" type="pres">
      <dgm:prSet presAssocID="{046A0D85-35C3-4CE9-9D40-56958FD84028}" presName="parentText2" presStyleLbl="node1" presStyleIdx="1" presStyleCnt="3">
        <dgm:presLayoutVars>
          <dgm:chMax/>
          <dgm:chPref val="3"/>
          <dgm:bulletEnabled val="1"/>
        </dgm:presLayoutVars>
      </dgm:prSet>
      <dgm:spPr/>
      <dgm:t>
        <a:bodyPr/>
        <a:lstStyle/>
        <a:p>
          <a:endParaRPr lang="en-US"/>
        </a:p>
      </dgm:t>
    </dgm:pt>
    <dgm:pt modelId="{3547AF92-E0D0-4B44-8391-66ADF6D865B2}" type="pres">
      <dgm:prSet presAssocID="{046A0D85-35C3-4CE9-9D40-56958FD84028}" presName="childText2" presStyleLbl="solidAlignAcc1" presStyleIdx="1" presStyleCnt="3" custScaleY="119139" custLinFactNeighborX="-850" custLinFactNeighborY="10264">
        <dgm:presLayoutVars>
          <dgm:chMax val="0"/>
          <dgm:chPref val="0"/>
          <dgm:bulletEnabled val="1"/>
        </dgm:presLayoutVars>
      </dgm:prSet>
      <dgm:spPr/>
      <dgm:t>
        <a:bodyPr/>
        <a:lstStyle/>
        <a:p>
          <a:endParaRPr lang="en-US"/>
        </a:p>
      </dgm:t>
    </dgm:pt>
    <dgm:pt modelId="{DE36C1C5-EEDD-49AB-A2A4-D7F1023A603A}" type="pres">
      <dgm:prSet presAssocID="{F90B4E84-D795-4200-8546-9300603DB63C}" presName="parentText3" presStyleLbl="node1" presStyleIdx="2" presStyleCnt="3">
        <dgm:presLayoutVars>
          <dgm:chMax/>
          <dgm:chPref val="3"/>
          <dgm:bulletEnabled val="1"/>
        </dgm:presLayoutVars>
      </dgm:prSet>
      <dgm:spPr/>
      <dgm:t>
        <a:bodyPr/>
        <a:lstStyle/>
        <a:p>
          <a:endParaRPr lang="en-US"/>
        </a:p>
      </dgm:t>
    </dgm:pt>
    <dgm:pt modelId="{FC08A66C-940B-4B0A-B40A-CB6E7D744E30}" type="pres">
      <dgm:prSet presAssocID="{F90B4E84-D795-4200-8546-9300603DB63C}" presName="childText3" presStyleLbl="solidAlignAcc1" presStyleIdx="2" presStyleCnt="3">
        <dgm:presLayoutVars>
          <dgm:chMax val="0"/>
          <dgm:chPref val="0"/>
          <dgm:bulletEnabled val="1"/>
        </dgm:presLayoutVars>
      </dgm:prSet>
      <dgm:spPr/>
      <dgm:t>
        <a:bodyPr/>
        <a:lstStyle/>
        <a:p>
          <a:endParaRPr lang="en-US"/>
        </a:p>
      </dgm:t>
    </dgm:pt>
  </dgm:ptLst>
  <dgm:cxnLst>
    <dgm:cxn modelId="{B5F90271-3588-4770-A687-77425D2E3516}" srcId="{48906BAA-C491-4349-B204-95B2A6BB4F38}" destId="{1E395FD6-03F1-4B0E-9A25-3D06FAC583EA}" srcOrd="0" destOrd="0" parTransId="{0C79A37F-FF4F-49C6-912D-20205648FC8D}" sibTransId="{D49EEB4F-377D-4DFA-B1A2-9033F32B395B}"/>
    <dgm:cxn modelId="{FEEB98C1-54D8-41EA-B36E-2A03D76930D1}" type="presOf" srcId="{51F39C61-5F7C-4222-B229-229BBAD397A4}" destId="{3547AF92-E0D0-4B44-8391-66ADF6D865B2}" srcOrd="0" destOrd="0" presId="urn:microsoft.com/office/officeart/2009/3/layout/IncreasingArrowsProcess"/>
    <dgm:cxn modelId="{2CD4C9D2-D982-4FB0-BBFC-A40714E04C48}" type="presOf" srcId="{B1AF5639-F350-4A82-8A13-3E9D5B65FB68}" destId="{06FB1F2E-2266-4B88-80F1-12CEF3252685}" srcOrd="0" destOrd="2" presId="urn:microsoft.com/office/officeart/2009/3/layout/IncreasingArrowsProcess"/>
    <dgm:cxn modelId="{609490AF-D186-42B8-AABD-2BA07643512E}" srcId="{046A0D85-35C3-4CE9-9D40-56958FD84028}" destId="{51F39C61-5F7C-4222-B229-229BBAD397A4}" srcOrd="0" destOrd="0" parTransId="{0463402E-ED8B-4AFB-A4CB-BDE60376EB57}" sibTransId="{AFC6223A-3CCE-4FC8-9BB4-582FD7E6078B}"/>
    <dgm:cxn modelId="{2937E1E2-0E72-4047-BEDF-D6B28D8162F3}" srcId="{1E395FD6-03F1-4B0E-9A25-3D06FAC583EA}" destId="{23F8ECA3-40FB-4DAD-A649-3611A74CF415}" srcOrd="0" destOrd="0" parTransId="{0E6E502D-094E-4BEE-881C-655A8BC2AFD3}" sibTransId="{951E1B88-6003-4196-B29A-C77B8A1774D4}"/>
    <dgm:cxn modelId="{CEFB4210-DB16-4616-9C22-67B53DE5044B}" srcId="{F90B4E84-D795-4200-8546-9300603DB63C}" destId="{1E1C68B8-D466-4A1C-A5FE-8497B26AFA20}" srcOrd="0" destOrd="0" parTransId="{7065CF7E-0DC9-433A-A6BF-B061FE22CEE0}" sibTransId="{2215D501-B825-4F5B-A96E-ED64AB070B08}"/>
    <dgm:cxn modelId="{AE162A21-D10D-4400-B425-CE7A90F1D364}" type="presOf" srcId="{23F8ECA3-40FB-4DAD-A649-3611A74CF415}" destId="{06FB1F2E-2266-4B88-80F1-12CEF3252685}" srcOrd="0" destOrd="0" presId="urn:microsoft.com/office/officeart/2009/3/layout/IncreasingArrowsProcess"/>
    <dgm:cxn modelId="{8543391D-754C-4C5D-84CC-29351A83E4F4}" type="presOf" srcId="{8EC72901-ADDD-45E7-9567-9AF5D400AEC5}" destId="{06FB1F2E-2266-4B88-80F1-12CEF3252685}" srcOrd="0" destOrd="1" presId="urn:microsoft.com/office/officeart/2009/3/layout/IncreasingArrowsProcess"/>
    <dgm:cxn modelId="{26BF3D73-53E4-41A6-90E5-08AA5D377F60}" srcId="{1E395FD6-03F1-4B0E-9A25-3D06FAC583EA}" destId="{8EC72901-ADDD-45E7-9567-9AF5D400AEC5}" srcOrd="1" destOrd="0" parTransId="{38F9DB18-4288-44A8-815B-E0981E2EE954}" sibTransId="{46D9AB59-5C69-40CD-A1B4-9D78D8027B28}"/>
    <dgm:cxn modelId="{E1F61D7C-D5B4-4E4A-BCFB-372CF831F3BB}" srcId="{48906BAA-C491-4349-B204-95B2A6BB4F38}" destId="{F90B4E84-D795-4200-8546-9300603DB63C}" srcOrd="2" destOrd="0" parTransId="{B40C6008-E581-4FAB-AEBA-AFD1638F2E54}" sibTransId="{AF2EB184-67BC-4C04-B96E-F22C27FCF406}"/>
    <dgm:cxn modelId="{BA5FFA05-0658-4B46-BDFD-65E7D3EA9400}" type="presOf" srcId="{F90B4E84-D795-4200-8546-9300603DB63C}" destId="{DE36C1C5-EEDD-49AB-A2A4-D7F1023A603A}" srcOrd="0" destOrd="0" presId="urn:microsoft.com/office/officeart/2009/3/layout/IncreasingArrowsProcess"/>
    <dgm:cxn modelId="{E84E699A-8D1C-40F3-895A-669102DC5866}" type="presOf" srcId="{48906BAA-C491-4349-B204-95B2A6BB4F38}" destId="{97743EC9-2F44-4937-AB92-AB323DB23847}" srcOrd="0" destOrd="0" presId="urn:microsoft.com/office/officeart/2009/3/layout/IncreasingArrowsProcess"/>
    <dgm:cxn modelId="{45FF41D5-7D08-4EA7-9F1F-9CF98181BA4B}" type="presOf" srcId="{1E395FD6-03F1-4B0E-9A25-3D06FAC583EA}" destId="{BBBECB02-4A67-4B87-9615-9EEAED2942E0}" srcOrd="0" destOrd="0" presId="urn:microsoft.com/office/officeart/2009/3/layout/IncreasingArrowsProcess"/>
    <dgm:cxn modelId="{21F0A5BA-BAEC-474D-89E8-6CFBBBCAE711}" srcId="{48906BAA-C491-4349-B204-95B2A6BB4F38}" destId="{046A0D85-35C3-4CE9-9D40-56958FD84028}" srcOrd="1" destOrd="0" parTransId="{C84E70D0-934F-4AD0-830A-547308055D84}" sibTransId="{0D832313-A2CE-48B3-8A54-4CF9F9D29288}"/>
    <dgm:cxn modelId="{E4C966BA-C4DC-4D71-B533-E52510441640}" type="presOf" srcId="{1E1C68B8-D466-4A1C-A5FE-8497B26AFA20}" destId="{FC08A66C-940B-4B0A-B40A-CB6E7D744E30}" srcOrd="0" destOrd="0" presId="urn:microsoft.com/office/officeart/2009/3/layout/IncreasingArrowsProcess"/>
    <dgm:cxn modelId="{A05B68AE-1376-46FA-9EF4-188DC6ADB012}" srcId="{1E395FD6-03F1-4B0E-9A25-3D06FAC583EA}" destId="{B1AF5639-F350-4A82-8A13-3E9D5B65FB68}" srcOrd="2" destOrd="0" parTransId="{5D20C614-0DBB-4EA9-8F5D-0CEC50215591}" sibTransId="{7BACF017-FC92-4F11-8726-A9FF4D3FC2E4}"/>
    <dgm:cxn modelId="{EDD93EA1-650D-47EC-A30E-B4C8A177CD59}" type="presOf" srcId="{046A0D85-35C3-4CE9-9D40-56958FD84028}" destId="{FC67112D-7724-460E-8348-ED5ACCD1B029}" srcOrd="0" destOrd="0" presId="urn:microsoft.com/office/officeart/2009/3/layout/IncreasingArrowsProcess"/>
    <dgm:cxn modelId="{A30FE957-0F14-4B84-8AE9-0B371CE0C2E9}" type="presParOf" srcId="{97743EC9-2F44-4937-AB92-AB323DB23847}" destId="{BBBECB02-4A67-4B87-9615-9EEAED2942E0}" srcOrd="0" destOrd="0" presId="urn:microsoft.com/office/officeart/2009/3/layout/IncreasingArrowsProcess"/>
    <dgm:cxn modelId="{2BD41652-B055-4628-A5AC-67A49DE2C515}" type="presParOf" srcId="{97743EC9-2F44-4937-AB92-AB323DB23847}" destId="{06FB1F2E-2266-4B88-80F1-12CEF3252685}" srcOrd="1" destOrd="0" presId="urn:microsoft.com/office/officeart/2009/3/layout/IncreasingArrowsProcess"/>
    <dgm:cxn modelId="{C24EA20D-EEF4-4AC0-B1C3-D17276DBCBD7}" type="presParOf" srcId="{97743EC9-2F44-4937-AB92-AB323DB23847}" destId="{FC67112D-7724-460E-8348-ED5ACCD1B029}" srcOrd="2" destOrd="0" presId="urn:microsoft.com/office/officeart/2009/3/layout/IncreasingArrowsProcess"/>
    <dgm:cxn modelId="{D1EF78D0-CCFE-42CA-82CC-5EB2505B5BC6}" type="presParOf" srcId="{97743EC9-2F44-4937-AB92-AB323DB23847}" destId="{3547AF92-E0D0-4B44-8391-66ADF6D865B2}" srcOrd="3" destOrd="0" presId="urn:microsoft.com/office/officeart/2009/3/layout/IncreasingArrowsProcess"/>
    <dgm:cxn modelId="{1E44F4AA-0843-484C-8074-0DCA424BEEB3}" type="presParOf" srcId="{97743EC9-2F44-4937-AB92-AB323DB23847}" destId="{DE36C1C5-EEDD-49AB-A2A4-D7F1023A603A}" srcOrd="4" destOrd="0" presId="urn:microsoft.com/office/officeart/2009/3/layout/IncreasingArrowsProcess"/>
    <dgm:cxn modelId="{788D0B0F-CC5D-4251-8985-78CE7F2182AD}" type="presParOf" srcId="{97743EC9-2F44-4937-AB92-AB323DB23847}" destId="{FC08A66C-940B-4B0A-B40A-CB6E7D744E30}"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19D88-A9CB-4A37-937B-0A5B649F39F7}" type="doc">
      <dgm:prSet loTypeId="urn:microsoft.com/office/officeart/2005/8/layout/process2" loCatId="process" qsTypeId="urn:microsoft.com/office/officeart/2005/8/quickstyle/simple1" qsCatId="simple" csTypeId="urn:microsoft.com/office/officeart/2005/8/colors/accent3_4" csCatId="accent3" phldr="1"/>
      <dgm:spPr/>
    </dgm:pt>
    <dgm:pt modelId="{059D9023-62B9-40E3-9899-2FA807D88C6A}">
      <dgm:prSet phldrT="[Text]" custT="1"/>
      <dgm:spPr>
        <a:solidFill>
          <a:schemeClr val="accent1"/>
        </a:solidFill>
      </dgm:spPr>
      <dgm:t>
        <a:bodyPr/>
        <a:lstStyle/>
        <a:p>
          <a:r>
            <a:rPr lang="en-US" sz="2400" dirty="0" smtClean="0">
              <a:latin typeface="+mn-lt"/>
              <a:ea typeface="Tahoma" pitchFamily="34" charset="0"/>
              <a:cs typeface="Tahoma" pitchFamily="34" charset="0"/>
            </a:rPr>
            <a:t>Child Vulnerabilities</a:t>
          </a:r>
          <a:endParaRPr lang="en-US" sz="2400" dirty="0">
            <a:latin typeface="+mn-lt"/>
            <a:ea typeface="Tahoma" pitchFamily="34" charset="0"/>
            <a:cs typeface="Tahoma" pitchFamily="34" charset="0"/>
          </a:endParaRPr>
        </a:p>
      </dgm:t>
    </dgm:pt>
    <dgm:pt modelId="{9A088884-1257-4B02-BF1A-088B1D04825A}" type="parTrans" cxnId="{A81FF1C6-0CBB-4BDD-8FEC-030C15101A84}">
      <dgm:prSet/>
      <dgm:spPr/>
      <dgm:t>
        <a:bodyPr/>
        <a:lstStyle/>
        <a:p>
          <a:endParaRPr lang="en-US" sz="2800">
            <a:latin typeface="Tahoma" pitchFamily="34" charset="0"/>
            <a:ea typeface="Tahoma" pitchFamily="34" charset="0"/>
            <a:cs typeface="Tahoma" pitchFamily="34" charset="0"/>
          </a:endParaRPr>
        </a:p>
      </dgm:t>
    </dgm:pt>
    <dgm:pt modelId="{8B0E5685-4E1A-4244-A302-6BCE0C738474}" type="sibTrans" cxnId="{A81FF1C6-0CBB-4BDD-8FEC-030C15101A84}">
      <dgm:prSet custT="1"/>
      <dgm:spPr>
        <a:solidFill>
          <a:schemeClr val="accent5"/>
        </a:solidFill>
      </dgm:spPr>
      <dgm:t>
        <a:bodyPr/>
        <a:lstStyle/>
        <a:p>
          <a:endParaRPr lang="en-US" sz="2800" dirty="0">
            <a:latin typeface="Tahoma" pitchFamily="34" charset="0"/>
            <a:ea typeface="Tahoma" pitchFamily="34" charset="0"/>
            <a:cs typeface="Tahoma" pitchFamily="34" charset="0"/>
          </a:endParaRPr>
        </a:p>
      </dgm:t>
    </dgm:pt>
    <dgm:pt modelId="{0AB382DA-F3D8-41AA-8135-84FFDCA9BB9C}">
      <dgm:prSet phldrT="[Text]" custT="1"/>
      <dgm:spPr>
        <a:solidFill>
          <a:schemeClr val="accent2"/>
        </a:solidFill>
      </dgm:spPr>
      <dgm:t>
        <a:bodyPr/>
        <a:lstStyle/>
        <a:p>
          <a:r>
            <a:rPr lang="en-US" sz="2400" dirty="0" smtClean="0">
              <a:latin typeface="+mn-lt"/>
              <a:ea typeface="Tahoma" pitchFamily="34" charset="0"/>
              <a:cs typeface="Tahoma" pitchFamily="34" charset="0"/>
            </a:rPr>
            <a:t>Safety Threats and Complicating Behaviors</a:t>
          </a:r>
          <a:endParaRPr lang="en-US" sz="2400" dirty="0">
            <a:latin typeface="+mn-lt"/>
            <a:ea typeface="Tahoma" pitchFamily="34" charset="0"/>
            <a:cs typeface="Tahoma" pitchFamily="34" charset="0"/>
          </a:endParaRPr>
        </a:p>
      </dgm:t>
    </dgm:pt>
    <dgm:pt modelId="{89495B7E-182A-41DD-826B-A747F2A75A96}" type="parTrans" cxnId="{3A683C63-CCAE-49EB-8B0D-D788A10464FE}">
      <dgm:prSet/>
      <dgm:spPr/>
      <dgm:t>
        <a:bodyPr/>
        <a:lstStyle/>
        <a:p>
          <a:endParaRPr lang="en-US" sz="2800">
            <a:latin typeface="Tahoma" pitchFamily="34" charset="0"/>
            <a:ea typeface="Tahoma" pitchFamily="34" charset="0"/>
            <a:cs typeface="Tahoma" pitchFamily="34" charset="0"/>
          </a:endParaRPr>
        </a:p>
      </dgm:t>
    </dgm:pt>
    <dgm:pt modelId="{010C8D24-15E8-451F-98EB-89CD2275951E}" type="sibTrans" cxnId="{3A683C63-CCAE-49EB-8B0D-D788A10464FE}">
      <dgm:prSet custT="1"/>
      <dgm:spPr>
        <a:solidFill>
          <a:schemeClr val="accent5"/>
        </a:solidFill>
      </dgm:spPr>
      <dgm:t>
        <a:bodyPr/>
        <a:lstStyle/>
        <a:p>
          <a:endParaRPr lang="en-US" sz="2800" dirty="0">
            <a:latin typeface="Tahoma" pitchFamily="34" charset="0"/>
            <a:ea typeface="Tahoma" pitchFamily="34" charset="0"/>
            <a:cs typeface="Tahoma" pitchFamily="34" charset="0"/>
          </a:endParaRPr>
        </a:p>
      </dgm:t>
    </dgm:pt>
    <dgm:pt modelId="{A5265C51-DD30-4A18-88AB-836F7F336820}">
      <dgm:prSet phldrT="[Text]" custT="1"/>
      <dgm:spPr>
        <a:solidFill>
          <a:schemeClr val="accent4"/>
        </a:solidFill>
      </dgm:spPr>
      <dgm:t>
        <a:bodyPr/>
        <a:lstStyle/>
        <a:p>
          <a:r>
            <a:rPr lang="en-US" sz="2400" dirty="0" smtClean="0">
              <a:latin typeface="+mn-lt"/>
              <a:ea typeface="Tahoma" pitchFamily="34" charset="0"/>
              <a:cs typeface="Tahoma" pitchFamily="34" charset="0"/>
            </a:rPr>
            <a:t>In-Home Protective Interventions</a:t>
          </a:r>
          <a:endParaRPr lang="en-US" sz="2400" dirty="0">
            <a:latin typeface="+mn-lt"/>
            <a:ea typeface="Tahoma" pitchFamily="34" charset="0"/>
            <a:cs typeface="Tahoma" pitchFamily="34" charset="0"/>
          </a:endParaRPr>
        </a:p>
      </dgm:t>
    </dgm:pt>
    <dgm:pt modelId="{2CA19FA3-91FF-4E11-92F2-CF429D398EAA}" type="parTrans" cxnId="{967BEB93-3B63-4269-B0BC-1315E4288CB4}">
      <dgm:prSet/>
      <dgm:spPr/>
      <dgm:t>
        <a:bodyPr/>
        <a:lstStyle/>
        <a:p>
          <a:endParaRPr lang="en-US" sz="2800">
            <a:latin typeface="Tahoma" pitchFamily="34" charset="0"/>
            <a:ea typeface="Tahoma" pitchFamily="34" charset="0"/>
            <a:cs typeface="Tahoma" pitchFamily="34" charset="0"/>
          </a:endParaRPr>
        </a:p>
      </dgm:t>
    </dgm:pt>
    <dgm:pt modelId="{43634D21-19C3-4C79-828D-922A8C2BE9B7}" type="sibTrans" cxnId="{967BEB93-3B63-4269-B0BC-1315E4288CB4}">
      <dgm:prSet custT="1"/>
      <dgm:spPr>
        <a:solidFill>
          <a:schemeClr val="accent5"/>
        </a:solidFill>
      </dgm:spPr>
      <dgm:t>
        <a:bodyPr/>
        <a:lstStyle/>
        <a:p>
          <a:endParaRPr lang="en-US" sz="2800" dirty="0">
            <a:latin typeface="Tahoma" pitchFamily="34" charset="0"/>
            <a:ea typeface="Tahoma" pitchFamily="34" charset="0"/>
            <a:cs typeface="Tahoma" pitchFamily="34" charset="0"/>
          </a:endParaRPr>
        </a:p>
      </dgm:t>
    </dgm:pt>
    <dgm:pt modelId="{4D5D203F-887F-4138-9520-1FD2EC70E70C}">
      <dgm:prSet phldrT="[Text]" custT="1"/>
      <dgm:spPr>
        <a:solidFill>
          <a:schemeClr val="accent6"/>
        </a:solidFill>
      </dgm:spPr>
      <dgm:t>
        <a:bodyPr/>
        <a:lstStyle/>
        <a:p>
          <a:r>
            <a:rPr lang="en-US" sz="2400" dirty="0" smtClean="0">
              <a:solidFill>
                <a:schemeClr val="bg1"/>
              </a:solidFill>
              <a:latin typeface="+mn-lt"/>
              <a:ea typeface="Tahoma" pitchFamily="34" charset="0"/>
              <a:cs typeface="Tahoma" pitchFamily="34" charset="0"/>
            </a:rPr>
            <a:t>Placement Interventions</a:t>
          </a:r>
          <a:endParaRPr lang="en-US" sz="2400" dirty="0">
            <a:solidFill>
              <a:schemeClr val="bg1"/>
            </a:solidFill>
            <a:latin typeface="+mn-lt"/>
            <a:ea typeface="Tahoma" pitchFamily="34" charset="0"/>
            <a:cs typeface="Tahoma" pitchFamily="34" charset="0"/>
          </a:endParaRPr>
        </a:p>
      </dgm:t>
    </dgm:pt>
    <dgm:pt modelId="{A29928C2-CD79-449C-BE64-2C937325E1C6}" type="parTrans" cxnId="{E4817D3F-B1FB-4E07-B57A-461AAAAE565E}">
      <dgm:prSet/>
      <dgm:spPr/>
      <dgm:t>
        <a:bodyPr/>
        <a:lstStyle/>
        <a:p>
          <a:endParaRPr lang="en-US" sz="2800">
            <a:latin typeface="Tahoma" pitchFamily="34" charset="0"/>
            <a:ea typeface="Tahoma" pitchFamily="34" charset="0"/>
            <a:cs typeface="Tahoma" pitchFamily="34" charset="0"/>
          </a:endParaRPr>
        </a:p>
      </dgm:t>
    </dgm:pt>
    <dgm:pt modelId="{3276E772-8EC2-4E76-A725-BA7F1557FBEE}" type="sibTrans" cxnId="{E4817D3F-B1FB-4E07-B57A-461AAAAE565E}">
      <dgm:prSet/>
      <dgm:spPr/>
      <dgm:t>
        <a:bodyPr/>
        <a:lstStyle/>
        <a:p>
          <a:endParaRPr lang="en-US" sz="2800">
            <a:latin typeface="Tahoma" pitchFamily="34" charset="0"/>
            <a:ea typeface="Tahoma" pitchFamily="34" charset="0"/>
            <a:cs typeface="Tahoma" pitchFamily="34" charset="0"/>
          </a:endParaRPr>
        </a:p>
      </dgm:t>
    </dgm:pt>
    <dgm:pt modelId="{595832B7-CDAC-43C3-8563-9D28CD31F956}">
      <dgm:prSet phldrT="[Text]" custT="1"/>
      <dgm:spPr>
        <a:solidFill>
          <a:schemeClr val="accent3"/>
        </a:solidFill>
      </dgm:spPr>
      <dgm:t>
        <a:bodyPr/>
        <a:lstStyle/>
        <a:p>
          <a:r>
            <a:rPr lang="en-US" sz="2400" dirty="0" smtClean="0">
              <a:latin typeface="+mn-lt"/>
              <a:ea typeface="Tahoma" pitchFamily="34" charset="0"/>
              <a:cs typeface="Tahoma" pitchFamily="34" charset="0"/>
            </a:rPr>
            <a:t>Household Strengths and Protective Actions</a:t>
          </a:r>
          <a:endParaRPr lang="en-US" sz="2400" dirty="0">
            <a:latin typeface="+mn-lt"/>
            <a:ea typeface="Tahoma" pitchFamily="34" charset="0"/>
            <a:cs typeface="Tahoma" pitchFamily="34" charset="0"/>
          </a:endParaRPr>
        </a:p>
      </dgm:t>
    </dgm:pt>
    <dgm:pt modelId="{1EE8A38B-6546-4163-B23C-CC281077F0D3}" type="parTrans" cxnId="{AD1D0251-3AC5-4163-AED8-AEB7FF0691E9}">
      <dgm:prSet/>
      <dgm:spPr/>
      <dgm:t>
        <a:bodyPr/>
        <a:lstStyle/>
        <a:p>
          <a:endParaRPr lang="en-US"/>
        </a:p>
      </dgm:t>
    </dgm:pt>
    <dgm:pt modelId="{641EDA69-31DC-4F02-A4ED-20A1EB57158C}" type="sibTrans" cxnId="{AD1D0251-3AC5-4163-AED8-AEB7FF0691E9}">
      <dgm:prSet/>
      <dgm:spPr>
        <a:solidFill>
          <a:schemeClr val="accent5"/>
        </a:solidFill>
      </dgm:spPr>
      <dgm:t>
        <a:bodyPr/>
        <a:lstStyle/>
        <a:p>
          <a:endParaRPr lang="en-US" dirty="0"/>
        </a:p>
      </dgm:t>
    </dgm:pt>
    <dgm:pt modelId="{6956DA40-3FEA-4483-80CA-C6008ED9B95D}" type="pres">
      <dgm:prSet presAssocID="{92819D88-A9CB-4A37-937B-0A5B649F39F7}" presName="linearFlow" presStyleCnt="0">
        <dgm:presLayoutVars>
          <dgm:resizeHandles val="exact"/>
        </dgm:presLayoutVars>
      </dgm:prSet>
      <dgm:spPr/>
    </dgm:pt>
    <dgm:pt modelId="{16C868B6-9253-4B5B-A26E-CEF26D9D667D}" type="pres">
      <dgm:prSet presAssocID="{059D9023-62B9-40E3-9899-2FA807D88C6A}" presName="node" presStyleLbl="node1" presStyleIdx="0" presStyleCnt="5" custScaleX="148415" custScaleY="90255">
        <dgm:presLayoutVars>
          <dgm:bulletEnabled val="1"/>
        </dgm:presLayoutVars>
      </dgm:prSet>
      <dgm:spPr/>
      <dgm:t>
        <a:bodyPr/>
        <a:lstStyle/>
        <a:p>
          <a:endParaRPr lang="en-US"/>
        </a:p>
      </dgm:t>
    </dgm:pt>
    <dgm:pt modelId="{E1F87175-87AB-47CA-9DD1-146026371EBB}" type="pres">
      <dgm:prSet presAssocID="{8B0E5685-4E1A-4244-A302-6BCE0C738474}" presName="sibTrans" presStyleLbl="sibTrans2D1" presStyleIdx="0" presStyleCnt="4"/>
      <dgm:spPr/>
      <dgm:t>
        <a:bodyPr/>
        <a:lstStyle/>
        <a:p>
          <a:endParaRPr lang="en-US"/>
        </a:p>
      </dgm:t>
    </dgm:pt>
    <dgm:pt modelId="{896C2FA5-3BA0-44B5-ADEF-BB2B0A41C374}" type="pres">
      <dgm:prSet presAssocID="{8B0E5685-4E1A-4244-A302-6BCE0C738474}" presName="connectorText" presStyleLbl="sibTrans2D1" presStyleIdx="0" presStyleCnt="4"/>
      <dgm:spPr/>
      <dgm:t>
        <a:bodyPr/>
        <a:lstStyle/>
        <a:p>
          <a:endParaRPr lang="en-US"/>
        </a:p>
      </dgm:t>
    </dgm:pt>
    <dgm:pt modelId="{072D3F84-0DE7-4115-8B90-3DCC0747E155}" type="pres">
      <dgm:prSet presAssocID="{0AB382DA-F3D8-41AA-8135-84FFDCA9BB9C}" presName="node" presStyleLbl="node1" presStyleIdx="1" presStyleCnt="5" custScaleX="151300" custScaleY="88758" custLinFactNeighborX="-592" custLinFactNeighborY="-4543">
        <dgm:presLayoutVars>
          <dgm:bulletEnabled val="1"/>
        </dgm:presLayoutVars>
      </dgm:prSet>
      <dgm:spPr/>
      <dgm:t>
        <a:bodyPr/>
        <a:lstStyle/>
        <a:p>
          <a:endParaRPr lang="en-US"/>
        </a:p>
      </dgm:t>
    </dgm:pt>
    <dgm:pt modelId="{842A6A26-8DFA-43A3-AE85-456319E2F873}" type="pres">
      <dgm:prSet presAssocID="{010C8D24-15E8-451F-98EB-89CD2275951E}" presName="sibTrans" presStyleLbl="sibTrans2D1" presStyleIdx="1" presStyleCnt="4"/>
      <dgm:spPr/>
      <dgm:t>
        <a:bodyPr/>
        <a:lstStyle/>
        <a:p>
          <a:endParaRPr lang="en-US"/>
        </a:p>
      </dgm:t>
    </dgm:pt>
    <dgm:pt modelId="{A36CBB04-45FB-496D-BC8D-9744A38D32CF}" type="pres">
      <dgm:prSet presAssocID="{010C8D24-15E8-451F-98EB-89CD2275951E}" presName="connectorText" presStyleLbl="sibTrans2D1" presStyleIdx="1" presStyleCnt="4"/>
      <dgm:spPr/>
      <dgm:t>
        <a:bodyPr/>
        <a:lstStyle/>
        <a:p>
          <a:endParaRPr lang="en-US"/>
        </a:p>
      </dgm:t>
    </dgm:pt>
    <dgm:pt modelId="{3E118BB9-CC70-41E1-AA36-271136F284A4}" type="pres">
      <dgm:prSet presAssocID="{595832B7-CDAC-43C3-8563-9D28CD31F956}" presName="node" presStyleLbl="node1" presStyleIdx="2" presStyleCnt="5" custScaleX="151300" custScaleY="87168">
        <dgm:presLayoutVars>
          <dgm:bulletEnabled val="1"/>
        </dgm:presLayoutVars>
      </dgm:prSet>
      <dgm:spPr/>
      <dgm:t>
        <a:bodyPr/>
        <a:lstStyle/>
        <a:p>
          <a:endParaRPr lang="en-US"/>
        </a:p>
      </dgm:t>
    </dgm:pt>
    <dgm:pt modelId="{6D510FBB-51C6-485D-AA9A-C97FD09CBA7C}" type="pres">
      <dgm:prSet presAssocID="{641EDA69-31DC-4F02-A4ED-20A1EB57158C}" presName="sibTrans" presStyleLbl="sibTrans2D1" presStyleIdx="2" presStyleCnt="4"/>
      <dgm:spPr/>
      <dgm:t>
        <a:bodyPr/>
        <a:lstStyle/>
        <a:p>
          <a:endParaRPr lang="en-US"/>
        </a:p>
      </dgm:t>
    </dgm:pt>
    <dgm:pt modelId="{D67E8373-4AA7-4B7C-A8F5-74DB29E43F87}" type="pres">
      <dgm:prSet presAssocID="{641EDA69-31DC-4F02-A4ED-20A1EB57158C}" presName="connectorText" presStyleLbl="sibTrans2D1" presStyleIdx="2" presStyleCnt="4"/>
      <dgm:spPr/>
      <dgm:t>
        <a:bodyPr/>
        <a:lstStyle/>
        <a:p>
          <a:endParaRPr lang="en-US"/>
        </a:p>
      </dgm:t>
    </dgm:pt>
    <dgm:pt modelId="{5BD75FA5-1B27-4C58-BEEF-91C52388D619}" type="pres">
      <dgm:prSet presAssocID="{A5265C51-DD30-4A18-88AB-836F7F336820}" presName="node" presStyleLbl="node1" presStyleIdx="3" presStyleCnt="5" custScaleX="151300" custScaleY="85225">
        <dgm:presLayoutVars>
          <dgm:bulletEnabled val="1"/>
        </dgm:presLayoutVars>
      </dgm:prSet>
      <dgm:spPr/>
      <dgm:t>
        <a:bodyPr/>
        <a:lstStyle/>
        <a:p>
          <a:endParaRPr lang="en-US"/>
        </a:p>
      </dgm:t>
    </dgm:pt>
    <dgm:pt modelId="{4F014289-D550-4542-A27F-599263B75F2C}" type="pres">
      <dgm:prSet presAssocID="{43634D21-19C3-4C79-828D-922A8C2BE9B7}" presName="sibTrans" presStyleLbl="sibTrans2D1" presStyleIdx="3" presStyleCnt="4"/>
      <dgm:spPr/>
      <dgm:t>
        <a:bodyPr/>
        <a:lstStyle/>
        <a:p>
          <a:endParaRPr lang="en-US"/>
        </a:p>
      </dgm:t>
    </dgm:pt>
    <dgm:pt modelId="{A9DFFBF9-789D-4163-814D-6ADC22F8875A}" type="pres">
      <dgm:prSet presAssocID="{43634D21-19C3-4C79-828D-922A8C2BE9B7}" presName="connectorText" presStyleLbl="sibTrans2D1" presStyleIdx="3" presStyleCnt="4"/>
      <dgm:spPr/>
      <dgm:t>
        <a:bodyPr/>
        <a:lstStyle/>
        <a:p>
          <a:endParaRPr lang="en-US"/>
        </a:p>
      </dgm:t>
    </dgm:pt>
    <dgm:pt modelId="{FD27544E-1376-40A4-8342-2115F9C02FB3}" type="pres">
      <dgm:prSet presAssocID="{4D5D203F-887F-4138-9520-1FD2EC70E70C}" presName="node" presStyleLbl="node1" presStyleIdx="4" presStyleCnt="5" custScaleX="151300" custScaleY="82978">
        <dgm:presLayoutVars>
          <dgm:bulletEnabled val="1"/>
        </dgm:presLayoutVars>
      </dgm:prSet>
      <dgm:spPr/>
      <dgm:t>
        <a:bodyPr/>
        <a:lstStyle/>
        <a:p>
          <a:endParaRPr lang="en-US"/>
        </a:p>
      </dgm:t>
    </dgm:pt>
  </dgm:ptLst>
  <dgm:cxnLst>
    <dgm:cxn modelId="{96EC7088-74A9-4985-B96C-8411E466BF19}" type="presOf" srcId="{0AB382DA-F3D8-41AA-8135-84FFDCA9BB9C}" destId="{072D3F84-0DE7-4115-8B90-3DCC0747E155}" srcOrd="0" destOrd="0" presId="urn:microsoft.com/office/officeart/2005/8/layout/process2"/>
    <dgm:cxn modelId="{967BEB93-3B63-4269-B0BC-1315E4288CB4}" srcId="{92819D88-A9CB-4A37-937B-0A5B649F39F7}" destId="{A5265C51-DD30-4A18-88AB-836F7F336820}" srcOrd="3" destOrd="0" parTransId="{2CA19FA3-91FF-4E11-92F2-CF429D398EAA}" sibTransId="{43634D21-19C3-4C79-828D-922A8C2BE9B7}"/>
    <dgm:cxn modelId="{A81FF1C6-0CBB-4BDD-8FEC-030C15101A84}" srcId="{92819D88-A9CB-4A37-937B-0A5B649F39F7}" destId="{059D9023-62B9-40E3-9899-2FA807D88C6A}" srcOrd="0" destOrd="0" parTransId="{9A088884-1257-4B02-BF1A-088B1D04825A}" sibTransId="{8B0E5685-4E1A-4244-A302-6BCE0C738474}"/>
    <dgm:cxn modelId="{721345CF-5ACD-4173-AEB1-7827CDB8BBEF}" type="presOf" srcId="{059D9023-62B9-40E3-9899-2FA807D88C6A}" destId="{16C868B6-9253-4B5B-A26E-CEF26D9D667D}" srcOrd="0" destOrd="0" presId="urn:microsoft.com/office/officeart/2005/8/layout/process2"/>
    <dgm:cxn modelId="{BCB7EE09-2E4D-4430-B218-B5A3D8009E64}" type="presOf" srcId="{010C8D24-15E8-451F-98EB-89CD2275951E}" destId="{A36CBB04-45FB-496D-BC8D-9744A38D32CF}" srcOrd="1" destOrd="0" presId="urn:microsoft.com/office/officeart/2005/8/layout/process2"/>
    <dgm:cxn modelId="{E4817D3F-B1FB-4E07-B57A-461AAAAE565E}" srcId="{92819D88-A9CB-4A37-937B-0A5B649F39F7}" destId="{4D5D203F-887F-4138-9520-1FD2EC70E70C}" srcOrd="4" destOrd="0" parTransId="{A29928C2-CD79-449C-BE64-2C937325E1C6}" sibTransId="{3276E772-8EC2-4E76-A725-BA7F1557FBEE}"/>
    <dgm:cxn modelId="{1FF86EDA-5F01-45FA-A430-5F3EFE50317E}" type="presOf" srcId="{43634D21-19C3-4C79-828D-922A8C2BE9B7}" destId="{A9DFFBF9-789D-4163-814D-6ADC22F8875A}" srcOrd="1" destOrd="0" presId="urn:microsoft.com/office/officeart/2005/8/layout/process2"/>
    <dgm:cxn modelId="{AD1D0251-3AC5-4163-AED8-AEB7FF0691E9}" srcId="{92819D88-A9CB-4A37-937B-0A5B649F39F7}" destId="{595832B7-CDAC-43C3-8563-9D28CD31F956}" srcOrd="2" destOrd="0" parTransId="{1EE8A38B-6546-4163-B23C-CC281077F0D3}" sibTransId="{641EDA69-31DC-4F02-A4ED-20A1EB57158C}"/>
    <dgm:cxn modelId="{1ED8233F-C5EB-4A25-A64A-FF50D6E4E330}" type="presOf" srcId="{A5265C51-DD30-4A18-88AB-836F7F336820}" destId="{5BD75FA5-1B27-4C58-BEEF-91C52388D619}" srcOrd="0" destOrd="0" presId="urn:microsoft.com/office/officeart/2005/8/layout/process2"/>
    <dgm:cxn modelId="{3A683C63-CCAE-49EB-8B0D-D788A10464FE}" srcId="{92819D88-A9CB-4A37-937B-0A5B649F39F7}" destId="{0AB382DA-F3D8-41AA-8135-84FFDCA9BB9C}" srcOrd="1" destOrd="0" parTransId="{89495B7E-182A-41DD-826B-A747F2A75A96}" sibTransId="{010C8D24-15E8-451F-98EB-89CD2275951E}"/>
    <dgm:cxn modelId="{B60DA7FB-C2D7-42D9-BB4C-83A101274173}" type="presOf" srcId="{8B0E5685-4E1A-4244-A302-6BCE0C738474}" destId="{E1F87175-87AB-47CA-9DD1-146026371EBB}" srcOrd="0" destOrd="0" presId="urn:microsoft.com/office/officeart/2005/8/layout/process2"/>
    <dgm:cxn modelId="{7FCCD2AC-0E91-419E-A66A-40E2BF50DE3C}" type="presOf" srcId="{4D5D203F-887F-4138-9520-1FD2EC70E70C}" destId="{FD27544E-1376-40A4-8342-2115F9C02FB3}" srcOrd="0" destOrd="0" presId="urn:microsoft.com/office/officeart/2005/8/layout/process2"/>
    <dgm:cxn modelId="{DBE511CF-278B-443E-9125-A04170961CCF}" type="presOf" srcId="{92819D88-A9CB-4A37-937B-0A5B649F39F7}" destId="{6956DA40-3FEA-4483-80CA-C6008ED9B95D}" srcOrd="0" destOrd="0" presId="urn:microsoft.com/office/officeart/2005/8/layout/process2"/>
    <dgm:cxn modelId="{B2DB9C47-4C92-4BD0-8298-36B7193195C0}" type="presOf" srcId="{595832B7-CDAC-43C3-8563-9D28CD31F956}" destId="{3E118BB9-CC70-41E1-AA36-271136F284A4}" srcOrd="0" destOrd="0" presId="urn:microsoft.com/office/officeart/2005/8/layout/process2"/>
    <dgm:cxn modelId="{7DE80065-BA8D-4E41-87D0-FD23475BAC51}" type="presOf" srcId="{641EDA69-31DC-4F02-A4ED-20A1EB57158C}" destId="{6D510FBB-51C6-485D-AA9A-C97FD09CBA7C}" srcOrd="0" destOrd="0" presId="urn:microsoft.com/office/officeart/2005/8/layout/process2"/>
    <dgm:cxn modelId="{352D93B6-062B-4140-8E1D-9ED70EC59EC4}" type="presOf" srcId="{641EDA69-31DC-4F02-A4ED-20A1EB57158C}" destId="{D67E8373-4AA7-4B7C-A8F5-74DB29E43F87}" srcOrd="1" destOrd="0" presId="urn:microsoft.com/office/officeart/2005/8/layout/process2"/>
    <dgm:cxn modelId="{24F8D740-C944-402B-B500-8ED1335DAAC3}" type="presOf" srcId="{43634D21-19C3-4C79-828D-922A8C2BE9B7}" destId="{4F014289-D550-4542-A27F-599263B75F2C}" srcOrd="0" destOrd="0" presId="urn:microsoft.com/office/officeart/2005/8/layout/process2"/>
    <dgm:cxn modelId="{D2A65E7E-096C-4C59-A89C-299097CCB220}" type="presOf" srcId="{8B0E5685-4E1A-4244-A302-6BCE0C738474}" destId="{896C2FA5-3BA0-44B5-ADEF-BB2B0A41C374}" srcOrd="1" destOrd="0" presId="urn:microsoft.com/office/officeart/2005/8/layout/process2"/>
    <dgm:cxn modelId="{46A6F279-500C-4D04-A51D-290985BEDEDA}" type="presOf" srcId="{010C8D24-15E8-451F-98EB-89CD2275951E}" destId="{842A6A26-8DFA-43A3-AE85-456319E2F873}" srcOrd="0" destOrd="0" presId="urn:microsoft.com/office/officeart/2005/8/layout/process2"/>
    <dgm:cxn modelId="{AA09EF9D-C38E-4B82-BE8D-5743B221202C}" type="presParOf" srcId="{6956DA40-3FEA-4483-80CA-C6008ED9B95D}" destId="{16C868B6-9253-4B5B-A26E-CEF26D9D667D}" srcOrd="0" destOrd="0" presId="urn:microsoft.com/office/officeart/2005/8/layout/process2"/>
    <dgm:cxn modelId="{046CCC77-5F08-4EB1-9078-29BE32201585}" type="presParOf" srcId="{6956DA40-3FEA-4483-80CA-C6008ED9B95D}" destId="{E1F87175-87AB-47CA-9DD1-146026371EBB}" srcOrd="1" destOrd="0" presId="urn:microsoft.com/office/officeart/2005/8/layout/process2"/>
    <dgm:cxn modelId="{652450AB-E385-44A4-8C2E-2832B23843E9}" type="presParOf" srcId="{E1F87175-87AB-47CA-9DD1-146026371EBB}" destId="{896C2FA5-3BA0-44B5-ADEF-BB2B0A41C374}" srcOrd="0" destOrd="0" presId="urn:microsoft.com/office/officeart/2005/8/layout/process2"/>
    <dgm:cxn modelId="{8C560FAA-CB8E-49B6-9FD4-A0D7797778AF}" type="presParOf" srcId="{6956DA40-3FEA-4483-80CA-C6008ED9B95D}" destId="{072D3F84-0DE7-4115-8B90-3DCC0747E155}" srcOrd="2" destOrd="0" presId="urn:microsoft.com/office/officeart/2005/8/layout/process2"/>
    <dgm:cxn modelId="{FEA14F58-C5DA-4E23-AC8F-0C4FA6C52D4A}" type="presParOf" srcId="{6956DA40-3FEA-4483-80CA-C6008ED9B95D}" destId="{842A6A26-8DFA-43A3-AE85-456319E2F873}" srcOrd="3" destOrd="0" presId="urn:microsoft.com/office/officeart/2005/8/layout/process2"/>
    <dgm:cxn modelId="{1DA087CD-7266-4361-AD4C-F42248561769}" type="presParOf" srcId="{842A6A26-8DFA-43A3-AE85-456319E2F873}" destId="{A36CBB04-45FB-496D-BC8D-9744A38D32CF}" srcOrd="0" destOrd="0" presId="urn:microsoft.com/office/officeart/2005/8/layout/process2"/>
    <dgm:cxn modelId="{01D2DE5C-3D0D-4748-A7C8-1E403CC330FF}" type="presParOf" srcId="{6956DA40-3FEA-4483-80CA-C6008ED9B95D}" destId="{3E118BB9-CC70-41E1-AA36-271136F284A4}" srcOrd="4" destOrd="0" presId="urn:microsoft.com/office/officeart/2005/8/layout/process2"/>
    <dgm:cxn modelId="{D82662F4-60F6-43DF-AFDA-351AF280A424}" type="presParOf" srcId="{6956DA40-3FEA-4483-80CA-C6008ED9B95D}" destId="{6D510FBB-51C6-485D-AA9A-C97FD09CBA7C}" srcOrd="5" destOrd="0" presId="urn:microsoft.com/office/officeart/2005/8/layout/process2"/>
    <dgm:cxn modelId="{A6C0FCEA-15A0-48B4-8233-B24A5DEA883E}" type="presParOf" srcId="{6D510FBB-51C6-485D-AA9A-C97FD09CBA7C}" destId="{D67E8373-4AA7-4B7C-A8F5-74DB29E43F87}" srcOrd="0" destOrd="0" presId="urn:microsoft.com/office/officeart/2005/8/layout/process2"/>
    <dgm:cxn modelId="{3D6D500A-521E-4F33-A35B-D98ACEE96DA3}" type="presParOf" srcId="{6956DA40-3FEA-4483-80CA-C6008ED9B95D}" destId="{5BD75FA5-1B27-4C58-BEEF-91C52388D619}" srcOrd="6" destOrd="0" presId="urn:microsoft.com/office/officeart/2005/8/layout/process2"/>
    <dgm:cxn modelId="{E405C4F6-A286-4E14-8E65-4B705AA836B8}" type="presParOf" srcId="{6956DA40-3FEA-4483-80CA-C6008ED9B95D}" destId="{4F014289-D550-4542-A27F-599263B75F2C}" srcOrd="7" destOrd="0" presId="urn:microsoft.com/office/officeart/2005/8/layout/process2"/>
    <dgm:cxn modelId="{2550E6B2-50AE-439E-B769-E13E8DEE0ECF}" type="presParOf" srcId="{4F014289-D550-4542-A27F-599263B75F2C}" destId="{A9DFFBF9-789D-4163-814D-6ADC22F8875A}" srcOrd="0" destOrd="0" presId="urn:microsoft.com/office/officeart/2005/8/layout/process2"/>
    <dgm:cxn modelId="{F94F25D6-9DBF-44B2-BB70-D67D026B2B13}" type="presParOf" srcId="{6956DA40-3FEA-4483-80CA-C6008ED9B95D}" destId="{FD27544E-1376-40A4-8342-2115F9C02FB3}"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819D88-A9CB-4A37-937B-0A5B649F39F7}" type="doc">
      <dgm:prSet loTypeId="urn:microsoft.com/office/officeart/2005/8/layout/process2" loCatId="process" qsTypeId="urn:microsoft.com/office/officeart/2005/8/quickstyle/simple1" qsCatId="simple" csTypeId="urn:microsoft.com/office/officeart/2005/8/colors/accent3_2" csCatId="accent3" phldr="1"/>
      <dgm:spPr/>
    </dgm:pt>
    <dgm:pt modelId="{059D9023-62B9-40E3-9899-2FA807D88C6A}">
      <dgm:prSet phldrT="[Text]" custT="1"/>
      <dgm:spPr>
        <a:solidFill>
          <a:schemeClr val="accent1"/>
        </a:solidFill>
      </dgm:spPr>
      <dgm:t>
        <a:bodyPr/>
        <a:lstStyle/>
        <a:p>
          <a:r>
            <a:rPr lang="en-US" sz="1800" dirty="0" smtClean="0">
              <a:latin typeface="+mj-lt"/>
              <a:ea typeface="Tahoma" pitchFamily="34" charset="0"/>
              <a:cs typeface="Tahoma" pitchFamily="34" charset="0"/>
            </a:rPr>
            <a:t>Child Vulnerabilities</a:t>
          </a:r>
          <a:endParaRPr lang="en-US" sz="1800" dirty="0">
            <a:latin typeface="+mj-lt"/>
            <a:ea typeface="Tahoma" pitchFamily="34" charset="0"/>
            <a:cs typeface="Tahoma" pitchFamily="34" charset="0"/>
          </a:endParaRPr>
        </a:p>
      </dgm:t>
    </dgm:pt>
    <dgm:pt modelId="{9A088884-1257-4B02-BF1A-088B1D04825A}" type="parTrans" cxnId="{A81FF1C6-0CBB-4BDD-8FEC-030C15101A84}">
      <dgm:prSet/>
      <dgm:spPr/>
      <dgm:t>
        <a:bodyPr/>
        <a:lstStyle/>
        <a:p>
          <a:endParaRPr lang="en-US" sz="1800">
            <a:latin typeface="Tahoma" pitchFamily="34" charset="0"/>
            <a:ea typeface="Tahoma" pitchFamily="34" charset="0"/>
            <a:cs typeface="Tahoma" pitchFamily="34" charset="0"/>
          </a:endParaRPr>
        </a:p>
      </dgm:t>
    </dgm:pt>
    <dgm:pt modelId="{8B0E5685-4E1A-4244-A302-6BCE0C738474}" type="sibTrans" cxnId="{A81FF1C6-0CBB-4BDD-8FEC-030C15101A84}">
      <dgm:prSet custT="1"/>
      <dgm:spPr>
        <a:solidFill>
          <a:schemeClr val="accent5"/>
        </a:solidFill>
      </dgm:spPr>
      <dgm:t>
        <a:bodyPr/>
        <a:lstStyle/>
        <a:p>
          <a:endParaRPr lang="en-US" sz="1800" dirty="0">
            <a:latin typeface="Tahoma" pitchFamily="34" charset="0"/>
            <a:ea typeface="Tahoma" pitchFamily="34" charset="0"/>
            <a:cs typeface="Tahoma" pitchFamily="34" charset="0"/>
          </a:endParaRPr>
        </a:p>
      </dgm:t>
    </dgm:pt>
    <dgm:pt modelId="{0AB382DA-F3D8-41AA-8135-84FFDCA9BB9C}">
      <dgm:prSet phldrT="[Text]" custT="1"/>
      <dgm:spPr>
        <a:solidFill>
          <a:schemeClr val="accent2"/>
        </a:solidFill>
      </dgm:spPr>
      <dgm:t>
        <a:bodyPr/>
        <a:lstStyle/>
        <a:p>
          <a:r>
            <a:rPr lang="en-US" sz="1800" dirty="0" smtClean="0">
              <a:latin typeface="+mj-lt"/>
              <a:ea typeface="Tahoma" pitchFamily="34" charset="0"/>
              <a:cs typeface="Tahoma" pitchFamily="34" charset="0"/>
            </a:rPr>
            <a:t>Safety Threats and Complicating Behaviors</a:t>
          </a:r>
          <a:endParaRPr lang="en-US" sz="1800" dirty="0">
            <a:latin typeface="+mj-lt"/>
            <a:ea typeface="Tahoma" pitchFamily="34" charset="0"/>
            <a:cs typeface="Tahoma" pitchFamily="34" charset="0"/>
          </a:endParaRPr>
        </a:p>
      </dgm:t>
    </dgm:pt>
    <dgm:pt modelId="{89495B7E-182A-41DD-826B-A747F2A75A96}" type="parTrans" cxnId="{3A683C63-CCAE-49EB-8B0D-D788A10464FE}">
      <dgm:prSet/>
      <dgm:spPr/>
      <dgm:t>
        <a:bodyPr/>
        <a:lstStyle/>
        <a:p>
          <a:endParaRPr lang="en-US" sz="1800">
            <a:latin typeface="Tahoma" pitchFamily="34" charset="0"/>
            <a:ea typeface="Tahoma" pitchFamily="34" charset="0"/>
            <a:cs typeface="Tahoma" pitchFamily="34" charset="0"/>
          </a:endParaRPr>
        </a:p>
      </dgm:t>
    </dgm:pt>
    <dgm:pt modelId="{010C8D24-15E8-451F-98EB-89CD2275951E}" type="sibTrans" cxnId="{3A683C63-CCAE-49EB-8B0D-D788A10464FE}">
      <dgm:prSet custT="1"/>
      <dgm:spPr>
        <a:solidFill>
          <a:schemeClr val="accent5"/>
        </a:solidFill>
      </dgm:spPr>
      <dgm:t>
        <a:bodyPr/>
        <a:lstStyle/>
        <a:p>
          <a:endParaRPr lang="en-US" sz="1800" dirty="0">
            <a:latin typeface="Tahoma" pitchFamily="34" charset="0"/>
            <a:ea typeface="Tahoma" pitchFamily="34" charset="0"/>
            <a:cs typeface="Tahoma" pitchFamily="34" charset="0"/>
          </a:endParaRPr>
        </a:p>
      </dgm:t>
    </dgm:pt>
    <dgm:pt modelId="{A5265C51-DD30-4A18-88AB-836F7F336820}">
      <dgm:prSet phldrT="[Text]" custT="1"/>
      <dgm:spPr>
        <a:solidFill>
          <a:schemeClr val="accent4"/>
        </a:solidFill>
      </dgm:spPr>
      <dgm:t>
        <a:bodyPr/>
        <a:lstStyle/>
        <a:p>
          <a:r>
            <a:rPr lang="en-US" sz="1800" dirty="0" smtClean="0">
              <a:latin typeface="+mj-lt"/>
              <a:ea typeface="Tahoma" pitchFamily="34" charset="0"/>
              <a:cs typeface="Tahoma" pitchFamily="34" charset="0"/>
            </a:rPr>
            <a:t>In-Home Protective Interventions</a:t>
          </a:r>
          <a:endParaRPr lang="en-US" sz="1800" dirty="0">
            <a:latin typeface="+mj-lt"/>
            <a:ea typeface="Tahoma" pitchFamily="34" charset="0"/>
            <a:cs typeface="Tahoma" pitchFamily="34" charset="0"/>
          </a:endParaRPr>
        </a:p>
      </dgm:t>
    </dgm:pt>
    <dgm:pt modelId="{2CA19FA3-91FF-4E11-92F2-CF429D398EAA}" type="parTrans" cxnId="{967BEB93-3B63-4269-B0BC-1315E4288CB4}">
      <dgm:prSet/>
      <dgm:spPr/>
      <dgm:t>
        <a:bodyPr/>
        <a:lstStyle/>
        <a:p>
          <a:endParaRPr lang="en-US" sz="1800">
            <a:latin typeface="Tahoma" pitchFamily="34" charset="0"/>
            <a:ea typeface="Tahoma" pitchFamily="34" charset="0"/>
            <a:cs typeface="Tahoma" pitchFamily="34" charset="0"/>
          </a:endParaRPr>
        </a:p>
      </dgm:t>
    </dgm:pt>
    <dgm:pt modelId="{43634D21-19C3-4C79-828D-922A8C2BE9B7}" type="sibTrans" cxnId="{967BEB93-3B63-4269-B0BC-1315E4288CB4}">
      <dgm:prSet custT="1"/>
      <dgm:spPr>
        <a:solidFill>
          <a:schemeClr val="accent5"/>
        </a:solidFill>
      </dgm:spPr>
      <dgm:t>
        <a:bodyPr/>
        <a:lstStyle/>
        <a:p>
          <a:endParaRPr lang="en-US" sz="1800" dirty="0">
            <a:latin typeface="Tahoma" pitchFamily="34" charset="0"/>
            <a:ea typeface="Tahoma" pitchFamily="34" charset="0"/>
            <a:cs typeface="Tahoma" pitchFamily="34" charset="0"/>
          </a:endParaRPr>
        </a:p>
      </dgm:t>
    </dgm:pt>
    <dgm:pt modelId="{4D5D203F-887F-4138-9520-1FD2EC70E70C}">
      <dgm:prSet phldrT="[Text]" custT="1"/>
      <dgm:spPr>
        <a:solidFill>
          <a:schemeClr val="accent6"/>
        </a:solidFill>
      </dgm:spPr>
      <dgm:t>
        <a:bodyPr/>
        <a:lstStyle/>
        <a:p>
          <a:r>
            <a:rPr lang="en-US" sz="1800" dirty="0" smtClean="0">
              <a:latin typeface="+mj-lt"/>
              <a:ea typeface="Tahoma" pitchFamily="34" charset="0"/>
              <a:cs typeface="Tahoma" pitchFamily="34" charset="0"/>
            </a:rPr>
            <a:t>Placement Interventions</a:t>
          </a:r>
          <a:endParaRPr lang="en-US" sz="1800" dirty="0">
            <a:latin typeface="+mj-lt"/>
            <a:ea typeface="Tahoma" pitchFamily="34" charset="0"/>
            <a:cs typeface="Tahoma" pitchFamily="34" charset="0"/>
          </a:endParaRPr>
        </a:p>
      </dgm:t>
    </dgm:pt>
    <dgm:pt modelId="{A29928C2-CD79-449C-BE64-2C937325E1C6}" type="parTrans" cxnId="{E4817D3F-B1FB-4E07-B57A-461AAAAE565E}">
      <dgm:prSet/>
      <dgm:spPr/>
      <dgm:t>
        <a:bodyPr/>
        <a:lstStyle/>
        <a:p>
          <a:endParaRPr lang="en-US" sz="1800">
            <a:latin typeface="Tahoma" pitchFamily="34" charset="0"/>
            <a:ea typeface="Tahoma" pitchFamily="34" charset="0"/>
            <a:cs typeface="Tahoma" pitchFamily="34" charset="0"/>
          </a:endParaRPr>
        </a:p>
      </dgm:t>
    </dgm:pt>
    <dgm:pt modelId="{3276E772-8EC2-4E76-A725-BA7F1557FBEE}" type="sibTrans" cxnId="{E4817D3F-B1FB-4E07-B57A-461AAAAE565E}">
      <dgm:prSet/>
      <dgm:spPr/>
      <dgm:t>
        <a:bodyPr/>
        <a:lstStyle/>
        <a:p>
          <a:endParaRPr lang="en-US" sz="1800">
            <a:latin typeface="Tahoma" pitchFamily="34" charset="0"/>
            <a:ea typeface="Tahoma" pitchFamily="34" charset="0"/>
            <a:cs typeface="Tahoma" pitchFamily="34" charset="0"/>
          </a:endParaRPr>
        </a:p>
      </dgm:t>
    </dgm:pt>
    <dgm:pt modelId="{595832B7-CDAC-43C3-8563-9D28CD31F956}">
      <dgm:prSet phldrT="[Text]" custT="1"/>
      <dgm:spPr/>
      <dgm:t>
        <a:bodyPr/>
        <a:lstStyle/>
        <a:p>
          <a:r>
            <a:rPr lang="en-US" sz="1800" dirty="0" smtClean="0">
              <a:latin typeface="+mj-lt"/>
              <a:ea typeface="Tahoma" pitchFamily="34" charset="0"/>
              <a:cs typeface="Tahoma" pitchFamily="34" charset="0"/>
            </a:rPr>
            <a:t>Household Strengths and Protective Actions</a:t>
          </a:r>
          <a:endParaRPr lang="en-US" sz="1800" dirty="0">
            <a:latin typeface="+mj-lt"/>
            <a:ea typeface="Tahoma" pitchFamily="34" charset="0"/>
            <a:cs typeface="Tahoma" pitchFamily="34" charset="0"/>
          </a:endParaRPr>
        </a:p>
      </dgm:t>
    </dgm:pt>
    <dgm:pt modelId="{1EE8A38B-6546-4163-B23C-CC281077F0D3}" type="parTrans" cxnId="{AD1D0251-3AC5-4163-AED8-AEB7FF0691E9}">
      <dgm:prSet/>
      <dgm:spPr/>
      <dgm:t>
        <a:bodyPr/>
        <a:lstStyle/>
        <a:p>
          <a:endParaRPr lang="en-US" sz="1800"/>
        </a:p>
      </dgm:t>
    </dgm:pt>
    <dgm:pt modelId="{641EDA69-31DC-4F02-A4ED-20A1EB57158C}" type="sibTrans" cxnId="{AD1D0251-3AC5-4163-AED8-AEB7FF0691E9}">
      <dgm:prSet custT="1"/>
      <dgm:spPr>
        <a:solidFill>
          <a:schemeClr val="accent5"/>
        </a:solidFill>
      </dgm:spPr>
      <dgm:t>
        <a:bodyPr/>
        <a:lstStyle/>
        <a:p>
          <a:endParaRPr lang="en-US" sz="1800" dirty="0"/>
        </a:p>
      </dgm:t>
    </dgm:pt>
    <dgm:pt modelId="{6956DA40-3FEA-4483-80CA-C6008ED9B95D}" type="pres">
      <dgm:prSet presAssocID="{92819D88-A9CB-4A37-937B-0A5B649F39F7}" presName="linearFlow" presStyleCnt="0">
        <dgm:presLayoutVars>
          <dgm:resizeHandles val="exact"/>
        </dgm:presLayoutVars>
      </dgm:prSet>
      <dgm:spPr/>
    </dgm:pt>
    <dgm:pt modelId="{16C868B6-9253-4B5B-A26E-CEF26D9D667D}" type="pres">
      <dgm:prSet presAssocID="{059D9023-62B9-40E3-9899-2FA807D88C6A}" presName="node" presStyleLbl="node1" presStyleIdx="0" presStyleCnt="5" custScaleX="322714" custScaleY="218598">
        <dgm:presLayoutVars>
          <dgm:bulletEnabled val="1"/>
        </dgm:presLayoutVars>
      </dgm:prSet>
      <dgm:spPr/>
      <dgm:t>
        <a:bodyPr/>
        <a:lstStyle/>
        <a:p>
          <a:endParaRPr lang="en-US"/>
        </a:p>
      </dgm:t>
    </dgm:pt>
    <dgm:pt modelId="{E1F87175-87AB-47CA-9DD1-146026371EBB}" type="pres">
      <dgm:prSet presAssocID="{8B0E5685-4E1A-4244-A302-6BCE0C738474}" presName="sibTrans" presStyleLbl="sibTrans2D1" presStyleIdx="0" presStyleCnt="4"/>
      <dgm:spPr/>
      <dgm:t>
        <a:bodyPr/>
        <a:lstStyle/>
        <a:p>
          <a:endParaRPr lang="en-US"/>
        </a:p>
      </dgm:t>
    </dgm:pt>
    <dgm:pt modelId="{896C2FA5-3BA0-44B5-ADEF-BB2B0A41C374}" type="pres">
      <dgm:prSet presAssocID="{8B0E5685-4E1A-4244-A302-6BCE0C738474}" presName="connectorText" presStyleLbl="sibTrans2D1" presStyleIdx="0" presStyleCnt="4"/>
      <dgm:spPr/>
      <dgm:t>
        <a:bodyPr/>
        <a:lstStyle/>
        <a:p>
          <a:endParaRPr lang="en-US"/>
        </a:p>
      </dgm:t>
    </dgm:pt>
    <dgm:pt modelId="{072D3F84-0DE7-4115-8B90-3DCC0747E155}" type="pres">
      <dgm:prSet presAssocID="{0AB382DA-F3D8-41AA-8135-84FFDCA9BB9C}" presName="node" presStyleLbl="node1" presStyleIdx="1" presStyleCnt="5" custScaleX="322714" custScaleY="218598">
        <dgm:presLayoutVars>
          <dgm:bulletEnabled val="1"/>
        </dgm:presLayoutVars>
      </dgm:prSet>
      <dgm:spPr/>
      <dgm:t>
        <a:bodyPr/>
        <a:lstStyle/>
        <a:p>
          <a:endParaRPr lang="en-US"/>
        </a:p>
      </dgm:t>
    </dgm:pt>
    <dgm:pt modelId="{842A6A26-8DFA-43A3-AE85-456319E2F873}" type="pres">
      <dgm:prSet presAssocID="{010C8D24-15E8-451F-98EB-89CD2275951E}" presName="sibTrans" presStyleLbl="sibTrans2D1" presStyleIdx="1" presStyleCnt="4"/>
      <dgm:spPr/>
      <dgm:t>
        <a:bodyPr/>
        <a:lstStyle/>
        <a:p>
          <a:endParaRPr lang="en-US"/>
        </a:p>
      </dgm:t>
    </dgm:pt>
    <dgm:pt modelId="{A36CBB04-45FB-496D-BC8D-9744A38D32CF}" type="pres">
      <dgm:prSet presAssocID="{010C8D24-15E8-451F-98EB-89CD2275951E}" presName="connectorText" presStyleLbl="sibTrans2D1" presStyleIdx="1" presStyleCnt="4"/>
      <dgm:spPr/>
      <dgm:t>
        <a:bodyPr/>
        <a:lstStyle/>
        <a:p>
          <a:endParaRPr lang="en-US"/>
        </a:p>
      </dgm:t>
    </dgm:pt>
    <dgm:pt modelId="{3E118BB9-CC70-41E1-AA36-271136F284A4}" type="pres">
      <dgm:prSet presAssocID="{595832B7-CDAC-43C3-8563-9D28CD31F956}" presName="node" presStyleLbl="node1" presStyleIdx="2" presStyleCnt="5" custScaleX="322714" custScaleY="218598">
        <dgm:presLayoutVars>
          <dgm:bulletEnabled val="1"/>
        </dgm:presLayoutVars>
      </dgm:prSet>
      <dgm:spPr/>
      <dgm:t>
        <a:bodyPr/>
        <a:lstStyle/>
        <a:p>
          <a:endParaRPr lang="en-US"/>
        </a:p>
      </dgm:t>
    </dgm:pt>
    <dgm:pt modelId="{6D510FBB-51C6-485D-AA9A-C97FD09CBA7C}" type="pres">
      <dgm:prSet presAssocID="{641EDA69-31DC-4F02-A4ED-20A1EB57158C}" presName="sibTrans" presStyleLbl="sibTrans2D1" presStyleIdx="2" presStyleCnt="4"/>
      <dgm:spPr/>
      <dgm:t>
        <a:bodyPr/>
        <a:lstStyle/>
        <a:p>
          <a:endParaRPr lang="en-US"/>
        </a:p>
      </dgm:t>
    </dgm:pt>
    <dgm:pt modelId="{D67E8373-4AA7-4B7C-A8F5-74DB29E43F87}" type="pres">
      <dgm:prSet presAssocID="{641EDA69-31DC-4F02-A4ED-20A1EB57158C}" presName="connectorText" presStyleLbl="sibTrans2D1" presStyleIdx="2" presStyleCnt="4"/>
      <dgm:spPr/>
      <dgm:t>
        <a:bodyPr/>
        <a:lstStyle/>
        <a:p>
          <a:endParaRPr lang="en-US"/>
        </a:p>
      </dgm:t>
    </dgm:pt>
    <dgm:pt modelId="{5BD75FA5-1B27-4C58-BEEF-91C52388D619}" type="pres">
      <dgm:prSet presAssocID="{A5265C51-DD30-4A18-88AB-836F7F336820}" presName="node" presStyleLbl="node1" presStyleIdx="3" presStyleCnt="5" custScaleX="322714" custScaleY="218598">
        <dgm:presLayoutVars>
          <dgm:bulletEnabled val="1"/>
        </dgm:presLayoutVars>
      </dgm:prSet>
      <dgm:spPr/>
      <dgm:t>
        <a:bodyPr/>
        <a:lstStyle/>
        <a:p>
          <a:endParaRPr lang="en-US"/>
        </a:p>
      </dgm:t>
    </dgm:pt>
    <dgm:pt modelId="{4F014289-D550-4542-A27F-599263B75F2C}" type="pres">
      <dgm:prSet presAssocID="{43634D21-19C3-4C79-828D-922A8C2BE9B7}" presName="sibTrans" presStyleLbl="sibTrans2D1" presStyleIdx="3" presStyleCnt="4"/>
      <dgm:spPr/>
      <dgm:t>
        <a:bodyPr/>
        <a:lstStyle/>
        <a:p>
          <a:endParaRPr lang="en-US"/>
        </a:p>
      </dgm:t>
    </dgm:pt>
    <dgm:pt modelId="{A9DFFBF9-789D-4163-814D-6ADC22F8875A}" type="pres">
      <dgm:prSet presAssocID="{43634D21-19C3-4C79-828D-922A8C2BE9B7}" presName="connectorText" presStyleLbl="sibTrans2D1" presStyleIdx="3" presStyleCnt="4"/>
      <dgm:spPr/>
      <dgm:t>
        <a:bodyPr/>
        <a:lstStyle/>
        <a:p>
          <a:endParaRPr lang="en-US"/>
        </a:p>
      </dgm:t>
    </dgm:pt>
    <dgm:pt modelId="{FD27544E-1376-40A4-8342-2115F9C02FB3}" type="pres">
      <dgm:prSet presAssocID="{4D5D203F-887F-4138-9520-1FD2EC70E70C}" presName="node" presStyleLbl="node1" presStyleIdx="4" presStyleCnt="5" custScaleX="322714" custScaleY="218598">
        <dgm:presLayoutVars>
          <dgm:bulletEnabled val="1"/>
        </dgm:presLayoutVars>
      </dgm:prSet>
      <dgm:spPr/>
      <dgm:t>
        <a:bodyPr/>
        <a:lstStyle/>
        <a:p>
          <a:endParaRPr lang="en-US"/>
        </a:p>
      </dgm:t>
    </dgm:pt>
  </dgm:ptLst>
  <dgm:cxnLst>
    <dgm:cxn modelId="{967BEB93-3B63-4269-B0BC-1315E4288CB4}" srcId="{92819D88-A9CB-4A37-937B-0A5B649F39F7}" destId="{A5265C51-DD30-4A18-88AB-836F7F336820}" srcOrd="3" destOrd="0" parTransId="{2CA19FA3-91FF-4E11-92F2-CF429D398EAA}" sibTransId="{43634D21-19C3-4C79-828D-922A8C2BE9B7}"/>
    <dgm:cxn modelId="{A81FF1C6-0CBB-4BDD-8FEC-030C15101A84}" srcId="{92819D88-A9CB-4A37-937B-0A5B649F39F7}" destId="{059D9023-62B9-40E3-9899-2FA807D88C6A}" srcOrd="0" destOrd="0" parTransId="{9A088884-1257-4B02-BF1A-088B1D04825A}" sibTransId="{8B0E5685-4E1A-4244-A302-6BCE0C738474}"/>
    <dgm:cxn modelId="{0D5CE3C0-A6DB-4B6F-BCAE-0AB426C7364C}" type="presOf" srcId="{8B0E5685-4E1A-4244-A302-6BCE0C738474}" destId="{896C2FA5-3BA0-44B5-ADEF-BB2B0A41C374}" srcOrd="1" destOrd="0" presId="urn:microsoft.com/office/officeart/2005/8/layout/process2"/>
    <dgm:cxn modelId="{B97BB00A-1DCE-4085-BB39-B0B2681B1C08}" type="presOf" srcId="{059D9023-62B9-40E3-9899-2FA807D88C6A}" destId="{16C868B6-9253-4B5B-A26E-CEF26D9D667D}" srcOrd="0" destOrd="0" presId="urn:microsoft.com/office/officeart/2005/8/layout/process2"/>
    <dgm:cxn modelId="{69269AB7-638B-4525-A1E7-0384CBE0727B}" type="presOf" srcId="{010C8D24-15E8-451F-98EB-89CD2275951E}" destId="{A36CBB04-45FB-496D-BC8D-9744A38D32CF}" srcOrd="1" destOrd="0" presId="urn:microsoft.com/office/officeart/2005/8/layout/process2"/>
    <dgm:cxn modelId="{8FE166EE-9B8A-4363-98EE-D5114456BF27}" type="presOf" srcId="{43634D21-19C3-4C79-828D-922A8C2BE9B7}" destId="{4F014289-D550-4542-A27F-599263B75F2C}" srcOrd="0" destOrd="0" presId="urn:microsoft.com/office/officeart/2005/8/layout/process2"/>
    <dgm:cxn modelId="{E4817D3F-B1FB-4E07-B57A-461AAAAE565E}" srcId="{92819D88-A9CB-4A37-937B-0A5B649F39F7}" destId="{4D5D203F-887F-4138-9520-1FD2EC70E70C}" srcOrd="4" destOrd="0" parTransId="{A29928C2-CD79-449C-BE64-2C937325E1C6}" sibTransId="{3276E772-8EC2-4E76-A725-BA7F1557FBEE}"/>
    <dgm:cxn modelId="{73865153-1DB8-4450-A779-D48652FA9FB4}" type="presOf" srcId="{010C8D24-15E8-451F-98EB-89CD2275951E}" destId="{842A6A26-8DFA-43A3-AE85-456319E2F873}" srcOrd="0" destOrd="0" presId="urn:microsoft.com/office/officeart/2005/8/layout/process2"/>
    <dgm:cxn modelId="{3289DE88-4C67-41C5-A018-1A3DD3129EBE}" type="presOf" srcId="{641EDA69-31DC-4F02-A4ED-20A1EB57158C}" destId="{D67E8373-4AA7-4B7C-A8F5-74DB29E43F87}" srcOrd="1" destOrd="0" presId="urn:microsoft.com/office/officeart/2005/8/layout/process2"/>
    <dgm:cxn modelId="{DBFA3913-4D37-416C-9CAA-D76A675CE4EA}" type="presOf" srcId="{A5265C51-DD30-4A18-88AB-836F7F336820}" destId="{5BD75FA5-1B27-4C58-BEEF-91C52388D619}" srcOrd="0" destOrd="0" presId="urn:microsoft.com/office/officeart/2005/8/layout/process2"/>
    <dgm:cxn modelId="{AD1D0251-3AC5-4163-AED8-AEB7FF0691E9}" srcId="{92819D88-A9CB-4A37-937B-0A5B649F39F7}" destId="{595832B7-CDAC-43C3-8563-9D28CD31F956}" srcOrd="2" destOrd="0" parTransId="{1EE8A38B-6546-4163-B23C-CC281077F0D3}" sibTransId="{641EDA69-31DC-4F02-A4ED-20A1EB57158C}"/>
    <dgm:cxn modelId="{84E17EFA-C100-44C7-BDB0-8C3850613DC8}" type="presOf" srcId="{641EDA69-31DC-4F02-A4ED-20A1EB57158C}" destId="{6D510FBB-51C6-485D-AA9A-C97FD09CBA7C}" srcOrd="0" destOrd="0" presId="urn:microsoft.com/office/officeart/2005/8/layout/process2"/>
    <dgm:cxn modelId="{BC3AA84C-5B5D-487B-B397-2DAA885F85D8}" type="presOf" srcId="{8B0E5685-4E1A-4244-A302-6BCE0C738474}" destId="{E1F87175-87AB-47CA-9DD1-146026371EBB}" srcOrd="0" destOrd="0" presId="urn:microsoft.com/office/officeart/2005/8/layout/process2"/>
    <dgm:cxn modelId="{3A683C63-CCAE-49EB-8B0D-D788A10464FE}" srcId="{92819D88-A9CB-4A37-937B-0A5B649F39F7}" destId="{0AB382DA-F3D8-41AA-8135-84FFDCA9BB9C}" srcOrd="1" destOrd="0" parTransId="{89495B7E-182A-41DD-826B-A747F2A75A96}" sibTransId="{010C8D24-15E8-451F-98EB-89CD2275951E}"/>
    <dgm:cxn modelId="{35FE3A3B-F952-4B4A-A323-5D1FD191BF68}" type="presOf" srcId="{0AB382DA-F3D8-41AA-8135-84FFDCA9BB9C}" destId="{072D3F84-0DE7-4115-8B90-3DCC0747E155}" srcOrd="0" destOrd="0" presId="urn:microsoft.com/office/officeart/2005/8/layout/process2"/>
    <dgm:cxn modelId="{5BB330D7-0C24-4A59-90DD-C873FB353ABD}" type="presOf" srcId="{595832B7-CDAC-43C3-8563-9D28CD31F956}" destId="{3E118BB9-CC70-41E1-AA36-271136F284A4}" srcOrd="0" destOrd="0" presId="urn:microsoft.com/office/officeart/2005/8/layout/process2"/>
    <dgm:cxn modelId="{74046B74-39AF-4124-A096-E6F64F2CF803}" type="presOf" srcId="{92819D88-A9CB-4A37-937B-0A5B649F39F7}" destId="{6956DA40-3FEA-4483-80CA-C6008ED9B95D}" srcOrd="0" destOrd="0" presId="urn:microsoft.com/office/officeart/2005/8/layout/process2"/>
    <dgm:cxn modelId="{BB12B3AC-D40A-4F92-B2D9-8DD61204C8BB}" type="presOf" srcId="{43634D21-19C3-4C79-828D-922A8C2BE9B7}" destId="{A9DFFBF9-789D-4163-814D-6ADC22F8875A}" srcOrd="1" destOrd="0" presId="urn:microsoft.com/office/officeart/2005/8/layout/process2"/>
    <dgm:cxn modelId="{CBBB9F48-50CE-4DB2-B92B-64FB63E46448}" type="presOf" srcId="{4D5D203F-887F-4138-9520-1FD2EC70E70C}" destId="{FD27544E-1376-40A4-8342-2115F9C02FB3}" srcOrd="0" destOrd="0" presId="urn:microsoft.com/office/officeart/2005/8/layout/process2"/>
    <dgm:cxn modelId="{1C82CB53-7FD0-4F35-8119-18EFC592670A}" type="presParOf" srcId="{6956DA40-3FEA-4483-80CA-C6008ED9B95D}" destId="{16C868B6-9253-4B5B-A26E-CEF26D9D667D}" srcOrd="0" destOrd="0" presId="urn:microsoft.com/office/officeart/2005/8/layout/process2"/>
    <dgm:cxn modelId="{0D54E7E0-8064-4B87-AF9E-C5F83E038ACA}" type="presParOf" srcId="{6956DA40-3FEA-4483-80CA-C6008ED9B95D}" destId="{E1F87175-87AB-47CA-9DD1-146026371EBB}" srcOrd="1" destOrd="0" presId="urn:microsoft.com/office/officeart/2005/8/layout/process2"/>
    <dgm:cxn modelId="{9118C255-2CAA-4E0E-A37F-C8AD1D7633E6}" type="presParOf" srcId="{E1F87175-87AB-47CA-9DD1-146026371EBB}" destId="{896C2FA5-3BA0-44B5-ADEF-BB2B0A41C374}" srcOrd="0" destOrd="0" presId="urn:microsoft.com/office/officeart/2005/8/layout/process2"/>
    <dgm:cxn modelId="{C3E7FC46-16E3-4DB5-A159-212FC8366ACE}" type="presParOf" srcId="{6956DA40-3FEA-4483-80CA-C6008ED9B95D}" destId="{072D3F84-0DE7-4115-8B90-3DCC0747E155}" srcOrd="2" destOrd="0" presId="urn:microsoft.com/office/officeart/2005/8/layout/process2"/>
    <dgm:cxn modelId="{B6F0A729-946A-444A-9386-F0F9A77FD6C2}" type="presParOf" srcId="{6956DA40-3FEA-4483-80CA-C6008ED9B95D}" destId="{842A6A26-8DFA-43A3-AE85-456319E2F873}" srcOrd="3" destOrd="0" presId="urn:microsoft.com/office/officeart/2005/8/layout/process2"/>
    <dgm:cxn modelId="{58758EC8-BB30-48DE-B81E-A2B008F21B69}" type="presParOf" srcId="{842A6A26-8DFA-43A3-AE85-456319E2F873}" destId="{A36CBB04-45FB-496D-BC8D-9744A38D32CF}" srcOrd="0" destOrd="0" presId="urn:microsoft.com/office/officeart/2005/8/layout/process2"/>
    <dgm:cxn modelId="{479776D9-39DE-4C7D-BD7F-03A1EFA7839D}" type="presParOf" srcId="{6956DA40-3FEA-4483-80CA-C6008ED9B95D}" destId="{3E118BB9-CC70-41E1-AA36-271136F284A4}" srcOrd="4" destOrd="0" presId="urn:microsoft.com/office/officeart/2005/8/layout/process2"/>
    <dgm:cxn modelId="{53F02491-33F0-45E0-A879-11B178B1FD8A}" type="presParOf" srcId="{6956DA40-3FEA-4483-80CA-C6008ED9B95D}" destId="{6D510FBB-51C6-485D-AA9A-C97FD09CBA7C}" srcOrd="5" destOrd="0" presId="urn:microsoft.com/office/officeart/2005/8/layout/process2"/>
    <dgm:cxn modelId="{297DAF3D-E688-461F-9DA3-7E84512ED962}" type="presParOf" srcId="{6D510FBB-51C6-485D-AA9A-C97FD09CBA7C}" destId="{D67E8373-4AA7-4B7C-A8F5-74DB29E43F87}" srcOrd="0" destOrd="0" presId="urn:microsoft.com/office/officeart/2005/8/layout/process2"/>
    <dgm:cxn modelId="{26C4106A-57AB-4F2D-BF9E-6D7BD556AF25}" type="presParOf" srcId="{6956DA40-3FEA-4483-80CA-C6008ED9B95D}" destId="{5BD75FA5-1B27-4C58-BEEF-91C52388D619}" srcOrd="6" destOrd="0" presId="urn:microsoft.com/office/officeart/2005/8/layout/process2"/>
    <dgm:cxn modelId="{3F7E6BD0-DF99-4A91-A36E-6D4ECEBF1779}" type="presParOf" srcId="{6956DA40-3FEA-4483-80CA-C6008ED9B95D}" destId="{4F014289-D550-4542-A27F-599263B75F2C}" srcOrd="7" destOrd="0" presId="urn:microsoft.com/office/officeart/2005/8/layout/process2"/>
    <dgm:cxn modelId="{3BED8A2C-A26C-4F4A-994E-8249246DE140}" type="presParOf" srcId="{4F014289-D550-4542-A27F-599263B75F2C}" destId="{A9DFFBF9-789D-4163-814D-6ADC22F8875A}" srcOrd="0" destOrd="0" presId="urn:microsoft.com/office/officeart/2005/8/layout/process2"/>
    <dgm:cxn modelId="{59792F23-34F2-47FE-84C6-552C18DAD0D0}" type="presParOf" srcId="{6956DA40-3FEA-4483-80CA-C6008ED9B95D}" destId="{FD27544E-1376-40A4-8342-2115F9C02FB3}"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128B2-83C5-4506-A852-CE416B80D90A}">
      <dsp:nvSpPr>
        <dsp:cNvPr id="0" name=""/>
        <dsp:cNvSpPr/>
      </dsp:nvSpPr>
      <dsp:spPr>
        <a:xfrm>
          <a:off x="0" y="0"/>
          <a:ext cx="4657060" cy="4657060"/>
        </a:xfrm>
        <a:prstGeom prst="pie">
          <a:avLst>
            <a:gd name="adj1" fmla="val 5400000"/>
            <a:gd name="adj2" fmla="val 1620000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C8610D3C-6E9A-4CAC-A232-693B4A4EA75F}">
      <dsp:nvSpPr>
        <dsp:cNvPr id="0" name=""/>
        <dsp:cNvSpPr/>
      </dsp:nvSpPr>
      <dsp:spPr>
        <a:xfrm>
          <a:off x="2328530" y="0"/>
          <a:ext cx="5656520" cy="465706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bg1"/>
              </a:solidFill>
            </a:rPr>
            <a:t>Is the Child Safe?</a:t>
          </a:r>
          <a:endParaRPr lang="en-US" sz="3200" kern="1200" dirty="0">
            <a:solidFill>
              <a:schemeClr val="bg1"/>
            </a:solidFill>
          </a:endParaRPr>
        </a:p>
      </dsp:txBody>
      <dsp:txXfrm>
        <a:off x="2328530" y="0"/>
        <a:ext cx="2828260" cy="1397121"/>
      </dsp:txXfrm>
    </dsp:sp>
    <dsp:sp modelId="{D1E0FF96-82EA-4579-AB5C-E9180E8540CC}">
      <dsp:nvSpPr>
        <dsp:cNvPr id="0" name=""/>
        <dsp:cNvSpPr/>
      </dsp:nvSpPr>
      <dsp:spPr>
        <a:xfrm>
          <a:off x="814987" y="1397121"/>
          <a:ext cx="3027086" cy="3027086"/>
        </a:xfrm>
        <a:prstGeom prst="pie">
          <a:avLst>
            <a:gd name="adj1" fmla="val 5400000"/>
            <a:gd name="adj2" fmla="val 16200000"/>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sp>
    <dsp:sp modelId="{CAFC6A46-6AF6-44CD-9165-8D158F0ACD33}">
      <dsp:nvSpPr>
        <dsp:cNvPr id="0" name=""/>
        <dsp:cNvSpPr/>
      </dsp:nvSpPr>
      <dsp:spPr>
        <a:xfrm>
          <a:off x="2328530" y="1397121"/>
          <a:ext cx="5656520" cy="3027086"/>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bg1"/>
              </a:solidFill>
            </a:rPr>
            <a:t>Referral Disposition</a:t>
          </a:r>
          <a:endParaRPr lang="en-US" sz="3200" kern="1200" dirty="0">
            <a:solidFill>
              <a:schemeClr val="bg1"/>
            </a:solidFill>
          </a:endParaRPr>
        </a:p>
      </dsp:txBody>
      <dsp:txXfrm>
        <a:off x="2328530" y="1397121"/>
        <a:ext cx="2828260" cy="1397116"/>
      </dsp:txXfrm>
    </dsp:sp>
    <dsp:sp modelId="{DCDF19E0-919F-4688-BCCD-9AC7A8B169A6}">
      <dsp:nvSpPr>
        <dsp:cNvPr id="0" name=""/>
        <dsp:cNvSpPr/>
      </dsp:nvSpPr>
      <dsp:spPr>
        <a:xfrm>
          <a:off x="1629972" y="2794237"/>
          <a:ext cx="1397116" cy="1397116"/>
        </a:xfrm>
        <a:prstGeom prst="pie">
          <a:avLst>
            <a:gd name="adj1" fmla="val 5400000"/>
            <a:gd name="adj2" fmla="val 16200000"/>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B5E287CC-4B44-48DD-A8DB-14CADA00DD9B}">
      <dsp:nvSpPr>
        <dsp:cNvPr id="0" name=""/>
        <dsp:cNvSpPr/>
      </dsp:nvSpPr>
      <dsp:spPr>
        <a:xfrm>
          <a:off x="2328530" y="2794237"/>
          <a:ext cx="5656520" cy="1397116"/>
        </a:xfrm>
        <a:prstGeom prst="rect">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bg1"/>
              </a:solidFill>
            </a:rPr>
            <a:t>Intervention Decision</a:t>
          </a:r>
          <a:endParaRPr lang="en-US" sz="3200" kern="1200" dirty="0">
            <a:solidFill>
              <a:schemeClr val="bg1"/>
            </a:solidFill>
          </a:endParaRPr>
        </a:p>
      </dsp:txBody>
      <dsp:txXfrm>
        <a:off x="2328530" y="2794237"/>
        <a:ext cx="2828260" cy="1397116"/>
      </dsp:txXfrm>
    </dsp:sp>
    <dsp:sp modelId="{318C1035-4331-430E-9C53-759CD8B27C0A}">
      <dsp:nvSpPr>
        <dsp:cNvPr id="0" name=""/>
        <dsp:cNvSpPr/>
      </dsp:nvSpPr>
      <dsp:spPr>
        <a:xfrm>
          <a:off x="5156790" y="0"/>
          <a:ext cx="2828260" cy="13971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465138" lvl="1" indent="-465138" algn="l" defTabSz="622300">
            <a:lnSpc>
              <a:spcPct val="90000"/>
            </a:lnSpc>
            <a:spcBef>
              <a:spcPct val="0"/>
            </a:spcBef>
            <a:spcAft>
              <a:spcPct val="15000"/>
            </a:spcAft>
            <a:buFont typeface="Verdana" panose="020B0604030504040204" pitchFamily="34" charset="0"/>
            <a:buChar char="••"/>
          </a:pPr>
          <a:r>
            <a:rPr lang="en-US" sz="1400" kern="1200" dirty="0" smtClean="0">
              <a:solidFill>
                <a:schemeClr val="bg1"/>
              </a:solidFill>
            </a:rPr>
            <a:t>First contact/continuing</a:t>
          </a:r>
          <a:endParaRPr lang="en-US" sz="1400" kern="1200" dirty="0">
            <a:solidFill>
              <a:schemeClr val="bg1"/>
            </a:solidFill>
          </a:endParaRPr>
        </a:p>
        <a:p>
          <a:pPr marL="465138" lvl="1" indent="-465138" algn="l" defTabSz="622300">
            <a:lnSpc>
              <a:spcPct val="90000"/>
            </a:lnSpc>
            <a:spcBef>
              <a:spcPct val="0"/>
            </a:spcBef>
            <a:spcAft>
              <a:spcPct val="15000"/>
            </a:spcAft>
            <a:buFont typeface="Verdana" panose="020B0604030504040204" pitchFamily="34" charset="0"/>
            <a:buChar char="••"/>
          </a:pPr>
          <a:r>
            <a:rPr lang="en-US" sz="1400" kern="1200" dirty="0" smtClean="0">
              <a:solidFill>
                <a:schemeClr val="bg1"/>
              </a:solidFill>
            </a:rPr>
            <a:t>Actions to ensure immediate safety</a:t>
          </a:r>
          <a:endParaRPr lang="en-US" sz="1400" kern="1200" dirty="0">
            <a:solidFill>
              <a:schemeClr val="bg1"/>
            </a:solidFill>
          </a:endParaRPr>
        </a:p>
        <a:p>
          <a:pPr marL="465138" lvl="1" indent="-465138" algn="l" defTabSz="622300">
            <a:lnSpc>
              <a:spcPct val="90000"/>
            </a:lnSpc>
            <a:spcBef>
              <a:spcPct val="0"/>
            </a:spcBef>
            <a:spcAft>
              <a:spcPct val="15000"/>
            </a:spcAft>
            <a:buFont typeface="Verdana" panose="020B0604030504040204" pitchFamily="34" charset="0"/>
            <a:buChar char="••"/>
          </a:pPr>
          <a:r>
            <a:rPr lang="en-US" sz="1400" kern="1200" dirty="0" smtClean="0">
              <a:solidFill>
                <a:schemeClr val="bg1"/>
              </a:solidFill>
            </a:rPr>
            <a:t>What are we worried about?</a:t>
          </a:r>
          <a:endParaRPr lang="en-US" sz="1400" kern="1200" dirty="0">
            <a:solidFill>
              <a:schemeClr val="bg1"/>
            </a:solidFill>
          </a:endParaRPr>
        </a:p>
      </dsp:txBody>
      <dsp:txXfrm>
        <a:off x="5156790" y="0"/>
        <a:ext cx="2828260" cy="1397121"/>
      </dsp:txXfrm>
    </dsp:sp>
    <dsp:sp modelId="{4A2128EF-F1A2-4C62-9634-56514B796645}">
      <dsp:nvSpPr>
        <dsp:cNvPr id="0" name=""/>
        <dsp:cNvSpPr/>
      </dsp:nvSpPr>
      <dsp:spPr>
        <a:xfrm>
          <a:off x="5156790" y="1397121"/>
          <a:ext cx="2828260" cy="13971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465138" lvl="1" indent="-465138" algn="l" defTabSz="622300">
            <a:lnSpc>
              <a:spcPct val="90000"/>
            </a:lnSpc>
            <a:spcBef>
              <a:spcPct val="0"/>
            </a:spcBef>
            <a:spcAft>
              <a:spcPct val="15000"/>
            </a:spcAft>
            <a:buFont typeface="Verdana" panose="020B0604030504040204" pitchFamily="34" charset="0"/>
            <a:buChar char="••"/>
          </a:pPr>
          <a:r>
            <a:rPr lang="en-US" sz="1400" kern="1200" dirty="0" smtClean="0">
              <a:solidFill>
                <a:schemeClr val="bg1"/>
              </a:solidFill>
            </a:rPr>
            <a:t>Did child abuse or neglect occur?</a:t>
          </a:r>
          <a:endParaRPr lang="en-US" sz="1400" kern="1200" dirty="0">
            <a:solidFill>
              <a:schemeClr val="bg1"/>
            </a:solidFill>
          </a:endParaRPr>
        </a:p>
      </dsp:txBody>
      <dsp:txXfrm>
        <a:off x="5156790" y="1397121"/>
        <a:ext cx="2828260" cy="1397116"/>
      </dsp:txXfrm>
    </dsp:sp>
    <dsp:sp modelId="{03C1AC74-0454-4A88-BB1D-7BAD3B5E7A47}">
      <dsp:nvSpPr>
        <dsp:cNvPr id="0" name=""/>
        <dsp:cNvSpPr/>
      </dsp:nvSpPr>
      <dsp:spPr>
        <a:xfrm>
          <a:off x="5156790" y="2794237"/>
          <a:ext cx="2828260" cy="13971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465138" lvl="1" indent="-465138" algn="l" defTabSz="622300">
            <a:lnSpc>
              <a:spcPct val="90000"/>
            </a:lnSpc>
            <a:spcBef>
              <a:spcPct val="0"/>
            </a:spcBef>
            <a:spcAft>
              <a:spcPct val="15000"/>
            </a:spcAft>
            <a:buFont typeface="Verdana" panose="020B0604030504040204" pitchFamily="34" charset="0"/>
            <a:buChar char="••"/>
          </a:pPr>
          <a:r>
            <a:rPr lang="en-US" sz="1400" kern="1200" dirty="0" smtClean="0">
              <a:solidFill>
                <a:schemeClr val="bg1"/>
              </a:solidFill>
            </a:rPr>
            <a:t>How worried are we?</a:t>
          </a:r>
          <a:endParaRPr lang="en-US" sz="1400" kern="1200" dirty="0">
            <a:solidFill>
              <a:schemeClr val="bg1"/>
            </a:solidFill>
          </a:endParaRPr>
        </a:p>
        <a:p>
          <a:pPr marL="465138" lvl="1" indent="-465138" algn="l" defTabSz="622300">
            <a:lnSpc>
              <a:spcPct val="90000"/>
            </a:lnSpc>
            <a:spcBef>
              <a:spcPct val="0"/>
            </a:spcBef>
            <a:spcAft>
              <a:spcPct val="15000"/>
            </a:spcAft>
            <a:buFont typeface="Verdana" panose="020B0604030504040204" pitchFamily="34" charset="0"/>
            <a:buChar char="••"/>
          </a:pPr>
          <a:r>
            <a:rPr lang="en-US" sz="1400" kern="1200" dirty="0" smtClean="0">
              <a:solidFill>
                <a:schemeClr val="bg1"/>
              </a:solidFill>
            </a:rPr>
            <a:t>What is family’s risk of future maltreatment?</a:t>
          </a:r>
          <a:endParaRPr lang="en-US" sz="1400" kern="1200" dirty="0">
            <a:solidFill>
              <a:schemeClr val="bg1"/>
            </a:solidFill>
          </a:endParaRPr>
        </a:p>
      </dsp:txBody>
      <dsp:txXfrm>
        <a:off x="5156790" y="2794237"/>
        <a:ext cx="2828260" cy="1397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157FA-80FA-4494-B971-065553399856}">
      <dsp:nvSpPr>
        <dsp:cNvPr id="0" name=""/>
        <dsp:cNvSpPr/>
      </dsp:nvSpPr>
      <dsp:spPr>
        <a:xfrm>
          <a:off x="572563" y="0"/>
          <a:ext cx="6489050" cy="4508205"/>
        </a:xfrm>
        <a:prstGeom prst="rightArrow">
          <a:avLst/>
        </a:prstGeom>
        <a:solidFill>
          <a:schemeClr val="accent5"/>
        </a:solidFill>
        <a:ln>
          <a:noFill/>
        </a:ln>
        <a:effectLst/>
      </dsp:spPr>
      <dsp:style>
        <a:lnRef idx="0">
          <a:scrgbClr r="0" g="0" b="0"/>
        </a:lnRef>
        <a:fillRef idx="1">
          <a:scrgbClr r="0" g="0" b="0"/>
        </a:fillRef>
        <a:effectRef idx="0">
          <a:scrgbClr r="0" g="0" b="0"/>
        </a:effectRef>
        <a:fontRef idx="minor"/>
      </dsp:style>
    </dsp:sp>
    <dsp:sp modelId="{EE1B7B11-D19E-4857-805C-731602C11665}">
      <dsp:nvSpPr>
        <dsp:cNvPr id="0" name=""/>
        <dsp:cNvSpPr/>
      </dsp:nvSpPr>
      <dsp:spPr>
        <a:xfrm>
          <a:off x="8200" y="1259926"/>
          <a:ext cx="2457250" cy="1988352"/>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en-US" sz="1500" kern="1200" dirty="0" smtClean="0">
              <a:solidFill>
                <a:schemeClr val="bg1"/>
              </a:solidFill>
            </a:rPr>
            <a:t>Are safety threats present that place a child in danger of</a:t>
          </a:r>
          <a:r>
            <a:rPr lang="en-US" altLang="en-US" sz="1500" b="1" kern="1200" dirty="0" smtClean="0">
              <a:solidFill>
                <a:schemeClr val="bg1"/>
              </a:solidFill>
            </a:rPr>
            <a:t> immediate </a:t>
          </a:r>
          <a:r>
            <a:rPr lang="en-US" altLang="en-US" sz="1500" kern="1200" dirty="0" smtClean="0">
              <a:solidFill>
                <a:schemeClr val="bg1"/>
              </a:solidFill>
            </a:rPr>
            <a:t>harm?</a:t>
          </a:r>
          <a:endParaRPr lang="en-US" sz="1500" kern="1200" dirty="0">
            <a:solidFill>
              <a:schemeClr val="bg1"/>
            </a:solidFill>
          </a:endParaRPr>
        </a:p>
      </dsp:txBody>
      <dsp:txXfrm>
        <a:off x="105263" y="1356989"/>
        <a:ext cx="2263124" cy="1794226"/>
      </dsp:txXfrm>
    </dsp:sp>
    <dsp:sp modelId="{853A3DF5-21EC-43C5-8E98-DF3405F78A5B}">
      <dsp:nvSpPr>
        <dsp:cNvPr id="0" name=""/>
        <dsp:cNvSpPr/>
      </dsp:nvSpPr>
      <dsp:spPr>
        <a:xfrm>
          <a:off x="2588463" y="1259926"/>
          <a:ext cx="2457250" cy="1988352"/>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en-US" sz="1500" kern="1200" dirty="0" smtClean="0">
              <a:solidFill>
                <a:schemeClr val="bg1"/>
              </a:solidFill>
            </a:rPr>
            <a:t>If so, can</a:t>
          </a:r>
          <a:r>
            <a:rPr lang="en-US" altLang="en-US" sz="1500" b="1" kern="1200" dirty="0" smtClean="0">
              <a:solidFill>
                <a:schemeClr val="bg1"/>
              </a:solidFill>
            </a:rPr>
            <a:t> safety interventions </a:t>
          </a:r>
          <a:r>
            <a:rPr lang="en-US" altLang="en-US" sz="1500" kern="1200" dirty="0" smtClean="0">
              <a:solidFill>
                <a:schemeClr val="bg1"/>
              </a:solidFill>
            </a:rPr>
            <a:t>be implemented now that would allow the child to remain in the home as the investigation proceeds?</a:t>
          </a:r>
          <a:endParaRPr lang="en-US" sz="1500" kern="1200" dirty="0">
            <a:solidFill>
              <a:schemeClr val="bg1"/>
            </a:solidFill>
          </a:endParaRPr>
        </a:p>
      </dsp:txBody>
      <dsp:txXfrm>
        <a:off x="2685526" y="1356989"/>
        <a:ext cx="2263124" cy="1794226"/>
      </dsp:txXfrm>
    </dsp:sp>
    <dsp:sp modelId="{FBD92208-4935-4999-A593-7A1D944B2EBD}">
      <dsp:nvSpPr>
        <dsp:cNvPr id="0" name=""/>
        <dsp:cNvSpPr/>
      </dsp:nvSpPr>
      <dsp:spPr>
        <a:xfrm>
          <a:off x="5168725" y="1259926"/>
          <a:ext cx="2457250" cy="1988352"/>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en-US" sz="1500" kern="1200" dirty="0" smtClean="0">
              <a:solidFill>
                <a:schemeClr val="bg1"/>
              </a:solidFill>
            </a:rPr>
            <a:t>Or must child be protectively placed?</a:t>
          </a:r>
        </a:p>
      </dsp:txBody>
      <dsp:txXfrm>
        <a:off x="5265788" y="1356989"/>
        <a:ext cx="2263124" cy="1794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ECB02-4A67-4B87-9615-9EEAED2942E0}">
      <dsp:nvSpPr>
        <dsp:cNvPr id="0" name=""/>
        <dsp:cNvSpPr/>
      </dsp:nvSpPr>
      <dsp:spPr>
        <a:xfrm>
          <a:off x="0" y="221856"/>
          <a:ext cx="8846288" cy="1280927"/>
        </a:xfrm>
        <a:prstGeom prst="rightArrow">
          <a:avLst>
            <a:gd name="adj1" fmla="val 50000"/>
            <a:gd name="adj2" fmla="val 5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347" numCol="1" spcCol="1270" anchor="ctr" anchorCtr="0">
          <a:noAutofit/>
        </a:bodyPr>
        <a:lstStyle/>
        <a:p>
          <a:pPr lvl="0" algn="l" defTabSz="1066800">
            <a:lnSpc>
              <a:spcPct val="90000"/>
            </a:lnSpc>
            <a:spcBef>
              <a:spcPct val="0"/>
            </a:spcBef>
            <a:spcAft>
              <a:spcPct val="35000"/>
            </a:spcAft>
          </a:pPr>
          <a:r>
            <a:rPr lang="en-US" sz="2400" b="1" kern="1200" dirty="0" smtClean="0"/>
            <a:t>Needs</a:t>
          </a:r>
          <a:endParaRPr lang="en-US" sz="2400" b="1" kern="1200" dirty="0"/>
        </a:p>
      </dsp:txBody>
      <dsp:txXfrm>
        <a:off x="0" y="542088"/>
        <a:ext cx="8526056" cy="640463"/>
      </dsp:txXfrm>
    </dsp:sp>
    <dsp:sp modelId="{06FB1F2E-2266-4B88-80F1-12CEF3252685}">
      <dsp:nvSpPr>
        <dsp:cNvPr id="0" name=""/>
        <dsp:cNvSpPr/>
      </dsp:nvSpPr>
      <dsp:spPr>
        <a:xfrm>
          <a:off x="15" y="1191265"/>
          <a:ext cx="2708944" cy="3517400"/>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100000"/>
            </a:lnSpc>
            <a:spcBef>
              <a:spcPct val="0"/>
            </a:spcBef>
            <a:spcAft>
              <a:spcPts val="0"/>
            </a:spcAft>
          </a:pPr>
          <a:r>
            <a:rPr lang="en-US" sz="2400" kern="1200" dirty="0" smtClean="0"/>
            <a:t>May be related to danger</a:t>
          </a:r>
        </a:p>
        <a:p>
          <a:pPr lvl="0" algn="l" defTabSz="1066800">
            <a:lnSpc>
              <a:spcPct val="100000"/>
            </a:lnSpc>
            <a:spcBef>
              <a:spcPct val="0"/>
            </a:spcBef>
            <a:spcAft>
              <a:spcPts val="0"/>
            </a:spcAft>
          </a:pPr>
          <a:endParaRPr lang="en-US" sz="2400" kern="1200" dirty="0" smtClean="0"/>
        </a:p>
        <a:p>
          <a:pPr lvl="0" algn="l" defTabSz="1066800">
            <a:lnSpc>
              <a:spcPct val="100000"/>
            </a:lnSpc>
            <a:spcBef>
              <a:spcPct val="0"/>
            </a:spcBef>
            <a:spcAft>
              <a:spcPts val="0"/>
            </a:spcAft>
          </a:pPr>
          <a:r>
            <a:rPr lang="en-US" sz="2400" kern="1200" dirty="0" smtClean="0"/>
            <a:t>May be related to risk</a:t>
          </a:r>
        </a:p>
        <a:p>
          <a:pPr lvl="0" algn="l" defTabSz="1066800">
            <a:lnSpc>
              <a:spcPct val="100000"/>
            </a:lnSpc>
            <a:spcBef>
              <a:spcPct val="0"/>
            </a:spcBef>
            <a:spcAft>
              <a:spcPts val="0"/>
            </a:spcAft>
          </a:pPr>
          <a:endParaRPr lang="en-US" sz="2400" kern="1200" dirty="0" smtClean="0"/>
        </a:p>
        <a:p>
          <a:pPr lvl="0" algn="l" defTabSz="1066800">
            <a:lnSpc>
              <a:spcPct val="100000"/>
            </a:lnSpc>
            <a:spcBef>
              <a:spcPct val="0"/>
            </a:spcBef>
            <a:spcAft>
              <a:spcPts val="0"/>
            </a:spcAft>
          </a:pPr>
          <a:r>
            <a:rPr lang="en-US" sz="2400" kern="1200" dirty="0" smtClean="0"/>
            <a:t>May need to be addressed on case plan</a:t>
          </a:r>
          <a:endParaRPr lang="en-US" sz="2400" kern="1200" dirty="0"/>
        </a:p>
      </dsp:txBody>
      <dsp:txXfrm>
        <a:off x="15" y="1191265"/>
        <a:ext cx="2708944" cy="3517400"/>
      </dsp:txXfrm>
    </dsp:sp>
    <dsp:sp modelId="{FC67112D-7724-460E-8348-ED5ACCD1B029}">
      <dsp:nvSpPr>
        <dsp:cNvPr id="0" name=""/>
        <dsp:cNvSpPr/>
      </dsp:nvSpPr>
      <dsp:spPr>
        <a:xfrm>
          <a:off x="2734451" y="648832"/>
          <a:ext cx="6086330" cy="1280927"/>
        </a:xfrm>
        <a:prstGeom prst="rightArrow">
          <a:avLst>
            <a:gd name="adj1" fmla="val 50000"/>
            <a:gd name="adj2" fmla="val 5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347" numCol="1" spcCol="1270" anchor="ctr" anchorCtr="0">
          <a:noAutofit/>
        </a:bodyPr>
        <a:lstStyle/>
        <a:p>
          <a:pPr lvl="0" algn="l" defTabSz="1066800">
            <a:lnSpc>
              <a:spcPct val="90000"/>
            </a:lnSpc>
            <a:spcBef>
              <a:spcPct val="0"/>
            </a:spcBef>
            <a:spcAft>
              <a:spcPct val="35000"/>
            </a:spcAft>
          </a:pPr>
          <a:r>
            <a:rPr lang="en-US" sz="2400" b="1" kern="1200" dirty="0" smtClean="0"/>
            <a:t>Risk</a:t>
          </a:r>
          <a:endParaRPr lang="en-US" sz="2400" b="1" kern="1200" dirty="0"/>
        </a:p>
      </dsp:txBody>
      <dsp:txXfrm>
        <a:off x="2734451" y="969064"/>
        <a:ext cx="5766098" cy="640463"/>
      </dsp:txXfrm>
    </dsp:sp>
    <dsp:sp modelId="{3547AF92-E0D0-4B44-8391-66ADF6D865B2}">
      <dsp:nvSpPr>
        <dsp:cNvPr id="0" name=""/>
        <dsp:cNvSpPr/>
      </dsp:nvSpPr>
      <dsp:spPr>
        <a:xfrm>
          <a:off x="2711425" y="1653748"/>
          <a:ext cx="2708944" cy="2939799"/>
        </a:xfrm>
        <a:prstGeom prst="rect">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100000"/>
            </a:lnSpc>
            <a:spcBef>
              <a:spcPct val="0"/>
            </a:spcBef>
            <a:spcAft>
              <a:spcPts val="0"/>
            </a:spcAft>
          </a:pPr>
          <a:r>
            <a:rPr lang="en-US" sz="2400" kern="1200" dirty="0" smtClean="0"/>
            <a:t>Indicates likelihood of future maltreatment</a:t>
          </a:r>
          <a:endParaRPr lang="en-US" sz="2400" kern="1200" dirty="0"/>
        </a:p>
      </dsp:txBody>
      <dsp:txXfrm>
        <a:off x="2711425" y="1653748"/>
        <a:ext cx="2708944" cy="2939799"/>
      </dsp:txXfrm>
    </dsp:sp>
    <dsp:sp modelId="{DE36C1C5-EEDD-49AB-A2A4-D7F1023A603A}">
      <dsp:nvSpPr>
        <dsp:cNvPr id="0" name=""/>
        <dsp:cNvSpPr/>
      </dsp:nvSpPr>
      <dsp:spPr>
        <a:xfrm>
          <a:off x="5443395" y="1075807"/>
          <a:ext cx="3377385" cy="1280927"/>
        </a:xfrm>
        <a:prstGeom prst="rightArrow">
          <a:avLst>
            <a:gd name="adj1" fmla="val 50000"/>
            <a:gd name="adj2" fmla="val 5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347" numCol="1" spcCol="1270" anchor="ctr" anchorCtr="0">
          <a:noAutofit/>
        </a:bodyPr>
        <a:lstStyle/>
        <a:p>
          <a:pPr lvl="0" algn="l" defTabSz="1066800">
            <a:lnSpc>
              <a:spcPct val="90000"/>
            </a:lnSpc>
            <a:spcBef>
              <a:spcPct val="0"/>
            </a:spcBef>
            <a:spcAft>
              <a:spcPct val="35000"/>
            </a:spcAft>
          </a:pPr>
          <a:r>
            <a:rPr lang="en-US" sz="2400" b="1" kern="1200" dirty="0" smtClean="0"/>
            <a:t>Threats</a:t>
          </a:r>
          <a:endParaRPr lang="en-US" sz="2400" b="1" kern="1200" dirty="0"/>
        </a:p>
      </dsp:txBody>
      <dsp:txXfrm>
        <a:off x="5443395" y="1396039"/>
        <a:ext cx="3057153" cy="640463"/>
      </dsp:txXfrm>
    </dsp:sp>
    <dsp:sp modelId="{FC08A66C-940B-4B0A-B40A-CB6E7D744E30}">
      <dsp:nvSpPr>
        <dsp:cNvPr id="0" name=""/>
        <dsp:cNvSpPr/>
      </dsp:nvSpPr>
      <dsp:spPr>
        <a:xfrm>
          <a:off x="5443395" y="2063587"/>
          <a:ext cx="2708944" cy="2431425"/>
        </a:xfrm>
        <a:prstGeom prst="rect">
          <a:avLst/>
        </a:prstGeom>
        <a:solidFill>
          <a:schemeClr val="l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100000"/>
            </a:lnSpc>
            <a:spcBef>
              <a:spcPct val="0"/>
            </a:spcBef>
            <a:spcAft>
              <a:spcPts val="0"/>
            </a:spcAft>
          </a:pPr>
          <a:r>
            <a:rPr lang="en-US" sz="2400" kern="1200" dirty="0" smtClean="0"/>
            <a:t>Imminent threat of serious harm</a:t>
          </a:r>
          <a:endParaRPr lang="en-US" sz="2400" kern="1200" dirty="0"/>
        </a:p>
      </dsp:txBody>
      <dsp:txXfrm>
        <a:off x="5443395" y="2063587"/>
        <a:ext cx="2708944" cy="2431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868B6-9253-4B5B-A26E-CEF26D9D667D}">
      <dsp:nvSpPr>
        <dsp:cNvPr id="0" name=""/>
        <dsp:cNvSpPr/>
      </dsp:nvSpPr>
      <dsp:spPr>
        <a:xfrm>
          <a:off x="41777" y="6336"/>
          <a:ext cx="4298387" cy="89674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ea typeface="Tahoma" pitchFamily="34" charset="0"/>
              <a:cs typeface="Tahoma" pitchFamily="34" charset="0"/>
            </a:rPr>
            <a:t>Child Vulnerabilities</a:t>
          </a:r>
          <a:endParaRPr lang="en-US" sz="2400" kern="1200" dirty="0">
            <a:latin typeface="+mn-lt"/>
            <a:ea typeface="Tahoma" pitchFamily="34" charset="0"/>
            <a:cs typeface="Tahoma" pitchFamily="34" charset="0"/>
          </a:endParaRPr>
        </a:p>
      </dsp:txBody>
      <dsp:txXfrm>
        <a:off x="68042" y="32601"/>
        <a:ext cx="4245857" cy="844219"/>
      </dsp:txXfrm>
    </dsp:sp>
    <dsp:sp modelId="{E1F87175-87AB-47CA-9DD1-146026371EBB}">
      <dsp:nvSpPr>
        <dsp:cNvPr id="0" name=""/>
        <dsp:cNvSpPr/>
      </dsp:nvSpPr>
      <dsp:spPr>
        <a:xfrm rot="5400000">
          <a:off x="2013139" y="916640"/>
          <a:ext cx="355663" cy="447107"/>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latin typeface="Tahoma" pitchFamily="34" charset="0"/>
            <a:ea typeface="Tahoma" pitchFamily="34" charset="0"/>
            <a:cs typeface="Tahoma" pitchFamily="34" charset="0"/>
          </a:endParaRPr>
        </a:p>
      </dsp:txBody>
      <dsp:txXfrm rot="-5400000">
        <a:off x="2056839" y="962362"/>
        <a:ext cx="268265" cy="248964"/>
      </dsp:txXfrm>
    </dsp:sp>
    <dsp:sp modelId="{072D3F84-0DE7-4115-8B90-3DCC0747E155}">
      <dsp:nvSpPr>
        <dsp:cNvPr id="0" name=""/>
        <dsp:cNvSpPr/>
      </dsp:nvSpPr>
      <dsp:spPr>
        <a:xfrm>
          <a:off x="0" y="1377303"/>
          <a:ext cx="4381943" cy="88187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ea typeface="Tahoma" pitchFamily="34" charset="0"/>
              <a:cs typeface="Tahoma" pitchFamily="34" charset="0"/>
            </a:rPr>
            <a:t>Safety Threats and Complicating Behaviors</a:t>
          </a:r>
          <a:endParaRPr lang="en-US" sz="2400" kern="1200" dirty="0">
            <a:latin typeface="+mn-lt"/>
            <a:ea typeface="Tahoma" pitchFamily="34" charset="0"/>
            <a:cs typeface="Tahoma" pitchFamily="34" charset="0"/>
          </a:endParaRPr>
        </a:p>
      </dsp:txBody>
      <dsp:txXfrm>
        <a:off x="25829" y="1403132"/>
        <a:ext cx="4330285" cy="830217"/>
      </dsp:txXfrm>
    </dsp:sp>
    <dsp:sp modelId="{842A6A26-8DFA-43A3-AE85-456319E2F873}">
      <dsp:nvSpPr>
        <dsp:cNvPr id="0" name=""/>
        <dsp:cNvSpPr/>
      </dsp:nvSpPr>
      <dsp:spPr>
        <a:xfrm rot="5400000">
          <a:off x="1996213" y="2295302"/>
          <a:ext cx="389516" cy="447107"/>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latin typeface="Tahoma" pitchFamily="34" charset="0"/>
            <a:ea typeface="Tahoma" pitchFamily="34" charset="0"/>
            <a:cs typeface="Tahoma" pitchFamily="34" charset="0"/>
          </a:endParaRPr>
        </a:p>
      </dsp:txBody>
      <dsp:txXfrm rot="-5400000">
        <a:off x="2056839" y="2324098"/>
        <a:ext cx="268265" cy="272661"/>
      </dsp:txXfrm>
    </dsp:sp>
    <dsp:sp modelId="{3E118BB9-CC70-41E1-AA36-271136F284A4}">
      <dsp:nvSpPr>
        <dsp:cNvPr id="0" name=""/>
        <dsp:cNvSpPr/>
      </dsp:nvSpPr>
      <dsp:spPr>
        <a:xfrm>
          <a:off x="0" y="2778533"/>
          <a:ext cx="4381943" cy="86607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ea typeface="Tahoma" pitchFamily="34" charset="0"/>
              <a:cs typeface="Tahoma" pitchFamily="34" charset="0"/>
            </a:rPr>
            <a:t>Household Strengths and Protective Actions</a:t>
          </a:r>
          <a:endParaRPr lang="en-US" sz="2400" kern="1200" dirty="0">
            <a:latin typeface="+mn-lt"/>
            <a:ea typeface="Tahoma" pitchFamily="34" charset="0"/>
            <a:cs typeface="Tahoma" pitchFamily="34" charset="0"/>
          </a:endParaRPr>
        </a:p>
      </dsp:txBody>
      <dsp:txXfrm>
        <a:off x="25367" y="2803900"/>
        <a:ext cx="4331209" cy="815343"/>
      </dsp:txXfrm>
    </dsp:sp>
    <dsp:sp modelId="{6D510FBB-51C6-485D-AA9A-C97FD09CBA7C}">
      <dsp:nvSpPr>
        <dsp:cNvPr id="0" name=""/>
        <dsp:cNvSpPr/>
      </dsp:nvSpPr>
      <dsp:spPr>
        <a:xfrm rot="5400000">
          <a:off x="2004676" y="3669450"/>
          <a:ext cx="372589" cy="447107"/>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2056839" y="3706709"/>
        <a:ext cx="268265" cy="260812"/>
      </dsp:txXfrm>
    </dsp:sp>
    <dsp:sp modelId="{5BD75FA5-1B27-4C58-BEEF-91C52388D619}">
      <dsp:nvSpPr>
        <dsp:cNvPr id="0" name=""/>
        <dsp:cNvSpPr/>
      </dsp:nvSpPr>
      <dsp:spPr>
        <a:xfrm>
          <a:off x="0" y="4141397"/>
          <a:ext cx="4381943" cy="846772"/>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mn-lt"/>
              <a:ea typeface="Tahoma" pitchFamily="34" charset="0"/>
              <a:cs typeface="Tahoma" pitchFamily="34" charset="0"/>
            </a:rPr>
            <a:t>In-Home Protective Interventions</a:t>
          </a:r>
          <a:endParaRPr lang="en-US" sz="2400" kern="1200" dirty="0">
            <a:latin typeface="+mn-lt"/>
            <a:ea typeface="Tahoma" pitchFamily="34" charset="0"/>
            <a:cs typeface="Tahoma" pitchFamily="34" charset="0"/>
          </a:endParaRPr>
        </a:p>
      </dsp:txBody>
      <dsp:txXfrm>
        <a:off x="24801" y="4166198"/>
        <a:ext cx="4332341" cy="797170"/>
      </dsp:txXfrm>
    </dsp:sp>
    <dsp:sp modelId="{4F014289-D550-4542-A27F-599263B75F2C}">
      <dsp:nvSpPr>
        <dsp:cNvPr id="0" name=""/>
        <dsp:cNvSpPr/>
      </dsp:nvSpPr>
      <dsp:spPr>
        <a:xfrm rot="5400000">
          <a:off x="2004676" y="5013009"/>
          <a:ext cx="372589" cy="447107"/>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latin typeface="Tahoma" pitchFamily="34" charset="0"/>
            <a:ea typeface="Tahoma" pitchFamily="34" charset="0"/>
            <a:cs typeface="Tahoma" pitchFamily="34" charset="0"/>
          </a:endParaRPr>
        </a:p>
      </dsp:txBody>
      <dsp:txXfrm rot="-5400000">
        <a:off x="2056839" y="5050268"/>
        <a:ext cx="268265" cy="260812"/>
      </dsp:txXfrm>
    </dsp:sp>
    <dsp:sp modelId="{FD27544E-1376-40A4-8342-2115F9C02FB3}">
      <dsp:nvSpPr>
        <dsp:cNvPr id="0" name=""/>
        <dsp:cNvSpPr/>
      </dsp:nvSpPr>
      <dsp:spPr>
        <a:xfrm>
          <a:off x="0" y="5484956"/>
          <a:ext cx="4381943" cy="824446"/>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mn-lt"/>
              <a:ea typeface="Tahoma" pitchFamily="34" charset="0"/>
              <a:cs typeface="Tahoma" pitchFamily="34" charset="0"/>
            </a:rPr>
            <a:t>Placement Interventions</a:t>
          </a:r>
          <a:endParaRPr lang="en-US" sz="2400" kern="1200" dirty="0">
            <a:solidFill>
              <a:schemeClr val="bg1"/>
            </a:solidFill>
            <a:latin typeface="+mn-lt"/>
            <a:ea typeface="Tahoma" pitchFamily="34" charset="0"/>
            <a:cs typeface="Tahoma" pitchFamily="34" charset="0"/>
          </a:endParaRPr>
        </a:p>
      </dsp:txBody>
      <dsp:txXfrm>
        <a:off x="24147" y="5509103"/>
        <a:ext cx="4333649" cy="776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868B6-9253-4B5B-A26E-CEF26D9D667D}">
      <dsp:nvSpPr>
        <dsp:cNvPr id="0" name=""/>
        <dsp:cNvSpPr/>
      </dsp:nvSpPr>
      <dsp:spPr>
        <a:xfrm>
          <a:off x="0" y="4926"/>
          <a:ext cx="5053456" cy="88633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ea typeface="Tahoma" pitchFamily="34" charset="0"/>
              <a:cs typeface="Tahoma" pitchFamily="34" charset="0"/>
            </a:rPr>
            <a:t>Child Vulnerabilities</a:t>
          </a:r>
          <a:endParaRPr lang="en-US" sz="1800" kern="1200" dirty="0">
            <a:latin typeface="+mj-lt"/>
            <a:ea typeface="Tahoma" pitchFamily="34" charset="0"/>
            <a:cs typeface="Tahoma" pitchFamily="34" charset="0"/>
          </a:endParaRPr>
        </a:p>
      </dsp:txBody>
      <dsp:txXfrm>
        <a:off x="25960" y="30886"/>
        <a:ext cx="5001536" cy="834419"/>
      </dsp:txXfrm>
    </dsp:sp>
    <dsp:sp modelId="{E1F87175-87AB-47CA-9DD1-146026371EBB}">
      <dsp:nvSpPr>
        <dsp:cNvPr id="0" name=""/>
        <dsp:cNvSpPr/>
      </dsp:nvSpPr>
      <dsp:spPr>
        <a:xfrm rot="5400000">
          <a:off x="2450703" y="901402"/>
          <a:ext cx="152049" cy="182459"/>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latin typeface="Tahoma" pitchFamily="34" charset="0"/>
            <a:ea typeface="Tahoma" pitchFamily="34" charset="0"/>
            <a:cs typeface="Tahoma" pitchFamily="34" charset="0"/>
          </a:endParaRPr>
        </a:p>
      </dsp:txBody>
      <dsp:txXfrm rot="-5400000">
        <a:off x="2471991" y="916607"/>
        <a:ext cx="109475" cy="106434"/>
      </dsp:txXfrm>
    </dsp:sp>
    <dsp:sp modelId="{072D3F84-0DE7-4115-8B90-3DCC0747E155}">
      <dsp:nvSpPr>
        <dsp:cNvPr id="0" name=""/>
        <dsp:cNvSpPr/>
      </dsp:nvSpPr>
      <dsp:spPr>
        <a:xfrm>
          <a:off x="0" y="1093998"/>
          <a:ext cx="5053456" cy="88633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ea typeface="Tahoma" pitchFamily="34" charset="0"/>
              <a:cs typeface="Tahoma" pitchFamily="34" charset="0"/>
            </a:rPr>
            <a:t>Safety Threats and Complicating Behaviors</a:t>
          </a:r>
          <a:endParaRPr lang="en-US" sz="1800" kern="1200" dirty="0">
            <a:latin typeface="+mj-lt"/>
            <a:ea typeface="Tahoma" pitchFamily="34" charset="0"/>
            <a:cs typeface="Tahoma" pitchFamily="34" charset="0"/>
          </a:endParaRPr>
        </a:p>
      </dsp:txBody>
      <dsp:txXfrm>
        <a:off x="25960" y="1119958"/>
        <a:ext cx="5001536" cy="834419"/>
      </dsp:txXfrm>
    </dsp:sp>
    <dsp:sp modelId="{842A6A26-8DFA-43A3-AE85-456319E2F873}">
      <dsp:nvSpPr>
        <dsp:cNvPr id="0" name=""/>
        <dsp:cNvSpPr/>
      </dsp:nvSpPr>
      <dsp:spPr>
        <a:xfrm rot="5400000">
          <a:off x="2450703" y="1990475"/>
          <a:ext cx="152049" cy="182459"/>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latin typeface="Tahoma" pitchFamily="34" charset="0"/>
            <a:ea typeface="Tahoma" pitchFamily="34" charset="0"/>
            <a:cs typeface="Tahoma" pitchFamily="34" charset="0"/>
          </a:endParaRPr>
        </a:p>
      </dsp:txBody>
      <dsp:txXfrm rot="-5400000">
        <a:off x="2471991" y="2005680"/>
        <a:ext cx="109475" cy="106434"/>
      </dsp:txXfrm>
    </dsp:sp>
    <dsp:sp modelId="{3E118BB9-CC70-41E1-AA36-271136F284A4}">
      <dsp:nvSpPr>
        <dsp:cNvPr id="0" name=""/>
        <dsp:cNvSpPr/>
      </dsp:nvSpPr>
      <dsp:spPr>
        <a:xfrm>
          <a:off x="0" y="2183071"/>
          <a:ext cx="5053456" cy="8863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ea typeface="Tahoma" pitchFamily="34" charset="0"/>
              <a:cs typeface="Tahoma" pitchFamily="34" charset="0"/>
            </a:rPr>
            <a:t>Household Strengths and Protective Actions</a:t>
          </a:r>
          <a:endParaRPr lang="en-US" sz="1800" kern="1200" dirty="0">
            <a:latin typeface="+mj-lt"/>
            <a:ea typeface="Tahoma" pitchFamily="34" charset="0"/>
            <a:cs typeface="Tahoma" pitchFamily="34" charset="0"/>
          </a:endParaRPr>
        </a:p>
      </dsp:txBody>
      <dsp:txXfrm>
        <a:off x="25960" y="2209031"/>
        <a:ext cx="5001536" cy="834419"/>
      </dsp:txXfrm>
    </dsp:sp>
    <dsp:sp modelId="{6D510FBB-51C6-485D-AA9A-C97FD09CBA7C}">
      <dsp:nvSpPr>
        <dsp:cNvPr id="0" name=""/>
        <dsp:cNvSpPr/>
      </dsp:nvSpPr>
      <dsp:spPr>
        <a:xfrm rot="5400000">
          <a:off x="2450703" y="3079548"/>
          <a:ext cx="152049" cy="182459"/>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2471991" y="3094753"/>
        <a:ext cx="109475" cy="106434"/>
      </dsp:txXfrm>
    </dsp:sp>
    <dsp:sp modelId="{5BD75FA5-1B27-4C58-BEEF-91C52388D619}">
      <dsp:nvSpPr>
        <dsp:cNvPr id="0" name=""/>
        <dsp:cNvSpPr/>
      </dsp:nvSpPr>
      <dsp:spPr>
        <a:xfrm>
          <a:off x="0" y="3272144"/>
          <a:ext cx="5053456" cy="886339"/>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ea typeface="Tahoma" pitchFamily="34" charset="0"/>
              <a:cs typeface="Tahoma" pitchFamily="34" charset="0"/>
            </a:rPr>
            <a:t>In-Home Protective Interventions</a:t>
          </a:r>
          <a:endParaRPr lang="en-US" sz="1800" kern="1200" dirty="0">
            <a:latin typeface="+mj-lt"/>
            <a:ea typeface="Tahoma" pitchFamily="34" charset="0"/>
            <a:cs typeface="Tahoma" pitchFamily="34" charset="0"/>
          </a:endParaRPr>
        </a:p>
      </dsp:txBody>
      <dsp:txXfrm>
        <a:off x="25960" y="3298104"/>
        <a:ext cx="5001536" cy="834419"/>
      </dsp:txXfrm>
    </dsp:sp>
    <dsp:sp modelId="{4F014289-D550-4542-A27F-599263B75F2C}">
      <dsp:nvSpPr>
        <dsp:cNvPr id="0" name=""/>
        <dsp:cNvSpPr/>
      </dsp:nvSpPr>
      <dsp:spPr>
        <a:xfrm rot="5400000">
          <a:off x="2450703" y="4168620"/>
          <a:ext cx="152049" cy="182459"/>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latin typeface="Tahoma" pitchFamily="34" charset="0"/>
            <a:ea typeface="Tahoma" pitchFamily="34" charset="0"/>
            <a:cs typeface="Tahoma" pitchFamily="34" charset="0"/>
          </a:endParaRPr>
        </a:p>
      </dsp:txBody>
      <dsp:txXfrm rot="-5400000">
        <a:off x="2471991" y="4183825"/>
        <a:ext cx="109475" cy="106434"/>
      </dsp:txXfrm>
    </dsp:sp>
    <dsp:sp modelId="{FD27544E-1376-40A4-8342-2115F9C02FB3}">
      <dsp:nvSpPr>
        <dsp:cNvPr id="0" name=""/>
        <dsp:cNvSpPr/>
      </dsp:nvSpPr>
      <dsp:spPr>
        <a:xfrm>
          <a:off x="0" y="4361216"/>
          <a:ext cx="5053456" cy="88633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mj-lt"/>
              <a:ea typeface="Tahoma" pitchFamily="34" charset="0"/>
              <a:cs typeface="Tahoma" pitchFamily="34" charset="0"/>
            </a:rPr>
            <a:t>Placement Interventions</a:t>
          </a:r>
          <a:endParaRPr lang="en-US" sz="1800" kern="1200" dirty="0">
            <a:latin typeface="+mj-lt"/>
            <a:ea typeface="Tahoma" pitchFamily="34" charset="0"/>
            <a:cs typeface="Tahoma" pitchFamily="34" charset="0"/>
          </a:endParaRPr>
        </a:p>
      </dsp:txBody>
      <dsp:txXfrm>
        <a:off x="25960" y="4387176"/>
        <a:ext cx="5001536" cy="83441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A7F29-AC63-4371-8794-6A343D5712BC}" type="datetimeFigureOut">
              <a:rPr lang="en-US" smtClean="0"/>
              <a:t>9/25/2015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5D1B4-68CF-4838-9362-7AB337958835}" type="slidenum">
              <a:rPr lang="en-US" smtClean="0"/>
              <a:t>‹#›</a:t>
            </a:fld>
            <a:endParaRPr lang="en-US" dirty="0"/>
          </a:p>
        </p:txBody>
      </p:sp>
    </p:spTree>
    <p:extLst>
      <p:ext uri="{BB962C8B-B14F-4D97-AF65-F5344CB8AC3E}">
        <p14:creationId xmlns:p14="http://schemas.microsoft.com/office/powerpoint/2010/main" val="256332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image" Target="../media/image10.png"/><Relationship Id="rId4" Type="http://schemas.openxmlformats.org/officeDocument/2006/relationships/image" Target="../media/image9.png"/></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Let’s begin our review</a:t>
            </a:r>
            <a:r>
              <a:rPr lang="en-US" baseline="0" dirty="0" smtClean="0"/>
              <a:t> of the SDM 3.0 safety assessment with a brief discussion of the role and purpose of the assessment. First, a reminder: The purpose of the safety assessment remains the same--it is a tool to assist in the identification of immediate threats of serious harm to a child in a household that must be addressed by a worker when identified as present. It is completed at the first face-to-face contact during an investigation and throughout a case when circumstances change and prior to the closure of any family maintenance case or investigation when a safety threat has been identified in a prior assessment.</a:t>
            </a:r>
            <a:endParaRPr lang="en-US" dirty="0"/>
          </a:p>
        </p:txBody>
      </p:sp>
      <p:sp>
        <p:nvSpPr>
          <p:cNvPr id="4" name="Slide Number Placeholder 3"/>
          <p:cNvSpPr>
            <a:spLocks noGrp="1"/>
          </p:cNvSpPr>
          <p:nvPr>
            <p:ph type="sldNum" sz="quarter" idx="10"/>
          </p:nvPr>
        </p:nvSpPr>
        <p:spPr/>
        <p:txBody>
          <a:bodyPr/>
          <a:lstStyle/>
          <a:p>
            <a:fld id="{1545D1B4-68CF-4838-9362-7AB337958835}" type="slidenum">
              <a:rPr lang="en-US" smtClean="0"/>
              <a:t>1</a:t>
            </a:fld>
            <a:endParaRPr lang="en-US" dirty="0"/>
          </a:p>
        </p:txBody>
      </p:sp>
    </p:spTree>
    <p:extLst>
      <p:ext uri="{BB962C8B-B14F-4D97-AF65-F5344CB8AC3E}">
        <p14:creationId xmlns:p14="http://schemas.microsoft.com/office/powerpoint/2010/main" val="287616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When </a:t>
            </a:r>
            <a:r>
              <a:rPr lang="en-US" dirty="0">
                <a:latin typeface="Verdana" panose="020B0604030504040204" pitchFamily="34" charset="0"/>
                <a:ea typeface="Verdana" panose="020B0604030504040204" pitchFamily="34" charset="0"/>
                <a:cs typeface="Verdana" panose="020B0604030504040204" pitchFamily="34" charset="0"/>
              </a:rPr>
              <a:t>a child welfare worker responds to assess and investigate allegations of child abuse and neglect, </a:t>
            </a:r>
            <a:r>
              <a:rPr lang="en-US" dirty="0" smtClean="0">
                <a:latin typeface="Verdana" panose="020B0604030504040204" pitchFamily="34" charset="0"/>
                <a:ea typeface="Verdana" panose="020B0604030504040204" pitchFamily="34" charset="0"/>
                <a:cs typeface="Verdana" panose="020B0604030504040204" pitchFamily="34" charset="0"/>
              </a:rPr>
              <a:t>three </a:t>
            </a:r>
            <a:r>
              <a:rPr lang="en-US" dirty="0">
                <a:latin typeface="Verdana" panose="020B0604030504040204" pitchFamily="34" charset="0"/>
                <a:ea typeface="Verdana" panose="020B0604030504040204" pitchFamily="34" charset="0"/>
                <a:cs typeface="Verdana" panose="020B0604030504040204" pitchFamily="34" charset="0"/>
              </a:rPr>
              <a:t>key decisions </a:t>
            </a:r>
            <a:r>
              <a:rPr lang="en-US" dirty="0" smtClean="0">
                <a:latin typeface="Verdana" panose="020B0604030504040204" pitchFamily="34" charset="0"/>
                <a:ea typeface="Verdana" panose="020B0604030504040204" pitchFamily="34" charset="0"/>
                <a:cs typeface="Verdana" panose="020B0604030504040204" pitchFamily="34" charset="0"/>
              </a:rPr>
              <a:t>need </a:t>
            </a:r>
            <a:r>
              <a:rPr lang="en-US" dirty="0">
                <a:latin typeface="Verdana" panose="020B0604030504040204" pitchFamily="34" charset="0"/>
                <a:ea typeface="Verdana" panose="020B0604030504040204" pitchFamily="34" charset="0"/>
                <a:cs typeface="Verdana" panose="020B0604030504040204" pitchFamily="34" charset="0"/>
              </a:rPr>
              <a:t>to be </a:t>
            </a:r>
            <a:r>
              <a:rPr lang="en-US" dirty="0" smtClean="0">
                <a:latin typeface="Verdana" panose="020B0604030504040204" pitchFamily="34" charset="0"/>
                <a:ea typeface="Verdana" panose="020B0604030504040204" pitchFamily="34" charset="0"/>
                <a:cs typeface="Verdana" panose="020B0604030504040204" pitchFamily="34" charset="0"/>
              </a:rPr>
              <a:t>made.</a:t>
            </a: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marL="457015" indent="-228507">
              <a:spcBef>
                <a:spcPts val="0"/>
              </a:spcBef>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Is the child safe and, if not, what actions are </a:t>
            </a:r>
            <a:r>
              <a:rPr lang="en-US" dirty="0" smtClean="0">
                <a:latin typeface="Verdana" panose="020B0604030504040204" pitchFamily="34" charset="0"/>
                <a:ea typeface="Verdana" panose="020B0604030504040204" pitchFamily="34" charset="0"/>
                <a:cs typeface="Verdana" panose="020B0604030504040204" pitchFamily="34" charset="0"/>
              </a:rPr>
              <a:t>needed </a:t>
            </a:r>
            <a:r>
              <a:rPr lang="en-US" dirty="0">
                <a:latin typeface="Verdana" panose="020B0604030504040204" pitchFamily="34" charset="0"/>
                <a:ea typeface="Verdana" panose="020B0604030504040204" pitchFamily="34" charset="0"/>
                <a:cs typeface="Verdana" panose="020B0604030504040204" pitchFamily="34" charset="0"/>
              </a:rPr>
              <a:t>to </a:t>
            </a:r>
            <a:r>
              <a:rPr lang="en-US" dirty="0" smtClean="0">
                <a:latin typeface="Verdana" panose="020B0604030504040204" pitchFamily="34" charset="0"/>
                <a:ea typeface="Verdana" panose="020B0604030504040204" pitchFamily="34" charset="0"/>
                <a:cs typeface="Verdana" panose="020B0604030504040204" pitchFamily="34" charset="0"/>
              </a:rPr>
              <a:t>ensure </a:t>
            </a:r>
            <a:r>
              <a:rPr lang="en-US" dirty="0">
                <a:latin typeface="Verdana" panose="020B0604030504040204" pitchFamily="34" charset="0"/>
                <a:ea typeface="Verdana" panose="020B0604030504040204" pitchFamily="34" charset="0"/>
                <a:cs typeface="Verdana" panose="020B0604030504040204" pitchFamily="34" charset="0"/>
              </a:rPr>
              <a:t>immediate safety? (informed by </a:t>
            </a:r>
            <a:r>
              <a:rPr lang="en-US" dirty="0" smtClean="0">
                <a:latin typeface="Verdana" panose="020B0604030504040204" pitchFamily="34" charset="0"/>
                <a:ea typeface="Verdana" panose="020B0604030504040204" pitchFamily="34" charset="0"/>
                <a:cs typeface="Verdana" panose="020B0604030504040204" pitchFamily="34" charset="0"/>
              </a:rPr>
              <a:t>safety </a:t>
            </a:r>
            <a:r>
              <a:rPr lang="en-US" dirty="0">
                <a:latin typeface="Verdana" panose="020B0604030504040204" pitchFamily="34" charset="0"/>
                <a:ea typeface="Verdana" panose="020B0604030504040204" pitchFamily="34" charset="0"/>
                <a:cs typeface="Verdana" panose="020B0604030504040204" pitchFamily="34" charset="0"/>
              </a:rPr>
              <a:t>a</a:t>
            </a:r>
            <a:r>
              <a:rPr lang="en-US" dirty="0" smtClean="0">
                <a:latin typeface="Verdana" panose="020B0604030504040204" pitchFamily="34" charset="0"/>
                <a:ea typeface="Verdana" panose="020B0604030504040204" pitchFamily="34" charset="0"/>
                <a:cs typeface="Verdana" panose="020B0604030504040204" pitchFamily="34" charset="0"/>
              </a:rPr>
              <a:t>ssessment</a:t>
            </a:r>
            <a:r>
              <a:rPr lang="en-US" dirty="0">
                <a:latin typeface="Verdana" panose="020B0604030504040204" pitchFamily="34" charset="0"/>
                <a:ea typeface="Verdana" panose="020B0604030504040204" pitchFamily="34" charset="0"/>
                <a:cs typeface="Verdana" panose="020B0604030504040204" pitchFamily="34" charset="0"/>
              </a:rPr>
              <a:t>)</a:t>
            </a:r>
          </a:p>
          <a:p>
            <a:pPr marL="457015" indent="-228507">
              <a:spcBef>
                <a:spcPts val="0"/>
              </a:spcBef>
              <a:buFont typeface="+mj-lt"/>
              <a:buAutoNum type="arabicPeriod"/>
            </a:pPr>
            <a:endParaRPr lang="en-US" dirty="0">
              <a:latin typeface="Verdana" panose="020B0604030504040204" pitchFamily="34" charset="0"/>
              <a:ea typeface="Verdana" panose="020B0604030504040204" pitchFamily="34" charset="0"/>
              <a:cs typeface="Verdana" panose="020B0604030504040204" pitchFamily="34" charset="0"/>
            </a:endParaRPr>
          </a:p>
          <a:p>
            <a:pPr marL="457015" indent="-228507">
              <a:spcBef>
                <a:spcPts val="0"/>
              </a:spcBef>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Did child abuse or neglect occur? </a:t>
            </a:r>
            <a:r>
              <a:rPr lang="en-US" dirty="0" smtClean="0">
                <a:latin typeface="Verdana" panose="020B0604030504040204" pitchFamily="34" charset="0"/>
                <a:ea typeface="Verdana" panose="020B0604030504040204" pitchFamily="34" charset="0"/>
                <a:cs typeface="Verdana" panose="020B0604030504040204" pitchFamily="34" charset="0"/>
              </a:rPr>
              <a:t>(</a:t>
            </a:r>
            <a:r>
              <a:rPr lang="en-US" dirty="0">
                <a:latin typeface="Verdana" panose="020B0604030504040204" pitchFamily="34" charset="0"/>
                <a:ea typeface="Verdana" panose="020B0604030504040204" pitchFamily="34" charset="0"/>
                <a:cs typeface="Verdana" panose="020B0604030504040204" pitchFamily="34" charset="0"/>
              </a:rPr>
              <a:t>r</a:t>
            </a:r>
            <a:r>
              <a:rPr lang="en-US" dirty="0" smtClean="0">
                <a:latin typeface="Verdana" panose="020B0604030504040204" pitchFamily="34" charset="0"/>
                <a:ea typeface="Verdana" panose="020B0604030504040204" pitchFamily="34" charset="0"/>
                <a:cs typeface="Verdana" panose="020B0604030504040204" pitchFamily="34" charset="0"/>
              </a:rPr>
              <a:t>eferral disposition</a:t>
            </a:r>
            <a:r>
              <a:rPr lang="en-US" dirty="0">
                <a:latin typeface="Verdana" panose="020B0604030504040204" pitchFamily="34" charset="0"/>
                <a:ea typeface="Verdana" panose="020B0604030504040204" pitchFamily="34" charset="0"/>
                <a:cs typeface="Verdana" panose="020B0604030504040204" pitchFamily="34" charset="0"/>
              </a:rPr>
              <a:t>)</a:t>
            </a:r>
          </a:p>
          <a:p>
            <a:pPr marL="457015" indent="-228507">
              <a:spcBef>
                <a:spcPts val="0"/>
              </a:spcBef>
              <a:buFont typeface="+mj-lt"/>
              <a:buAutoNum type="arabicPeriod"/>
            </a:pPr>
            <a:endParaRPr lang="en-US" dirty="0">
              <a:latin typeface="Verdana" panose="020B0604030504040204" pitchFamily="34" charset="0"/>
              <a:ea typeface="Verdana" panose="020B0604030504040204" pitchFamily="34" charset="0"/>
              <a:cs typeface="Verdana" panose="020B0604030504040204" pitchFamily="34" charset="0"/>
            </a:endParaRPr>
          </a:p>
          <a:p>
            <a:pPr marL="457015" indent="-228507">
              <a:spcBef>
                <a:spcPts val="0"/>
              </a:spcBef>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Should we open a case for </a:t>
            </a:r>
            <a:r>
              <a:rPr lang="en-US" dirty="0" smtClean="0">
                <a:latin typeface="Verdana" panose="020B0604030504040204" pitchFamily="34" charset="0"/>
                <a:ea typeface="Verdana" panose="020B0604030504040204" pitchFamily="34" charset="0"/>
                <a:cs typeface="Verdana" panose="020B0604030504040204" pitchFamily="34" charset="0"/>
              </a:rPr>
              <a:t>intervention? (informed </a:t>
            </a:r>
            <a:r>
              <a:rPr lang="en-US" dirty="0">
                <a:latin typeface="Verdana" panose="020B0604030504040204" pitchFamily="34" charset="0"/>
                <a:ea typeface="Verdana" panose="020B0604030504040204" pitchFamily="34" charset="0"/>
                <a:cs typeface="Verdana" panose="020B0604030504040204" pitchFamily="34" charset="0"/>
              </a:rPr>
              <a:t>by the </a:t>
            </a:r>
            <a:r>
              <a:rPr lang="en-US" dirty="0" smtClean="0">
                <a:latin typeface="Verdana" panose="020B0604030504040204" pitchFamily="34" charset="0"/>
                <a:ea typeface="Verdana" panose="020B0604030504040204" pitchFamily="34" charset="0"/>
                <a:cs typeface="Verdana" panose="020B0604030504040204" pitchFamily="34" charset="0"/>
              </a:rPr>
              <a:t>risk </a:t>
            </a:r>
            <a:r>
              <a:rPr lang="en-US" dirty="0">
                <a:latin typeface="Verdana" panose="020B0604030504040204" pitchFamily="34" charset="0"/>
                <a:ea typeface="Verdana" panose="020B0604030504040204" pitchFamily="34" charset="0"/>
                <a:cs typeface="Verdana" panose="020B0604030504040204" pitchFamily="34" charset="0"/>
              </a:rPr>
              <a:t>a</a:t>
            </a:r>
            <a:r>
              <a:rPr lang="en-US" dirty="0" smtClean="0">
                <a:latin typeface="Verdana" panose="020B0604030504040204" pitchFamily="34" charset="0"/>
                <a:ea typeface="Verdana" panose="020B0604030504040204" pitchFamily="34" charset="0"/>
                <a:cs typeface="Verdana" panose="020B0604030504040204" pitchFamily="34" charset="0"/>
              </a:rPr>
              <a:t>ssessment</a:t>
            </a:r>
            <a:r>
              <a:rPr lang="en-US" dirty="0">
                <a:latin typeface="Verdana" panose="020B0604030504040204" pitchFamily="34" charset="0"/>
                <a:ea typeface="Verdana" panose="020B0604030504040204" pitchFamily="34" charset="0"/>
                <a:cs typeface="Verdana" panose="020B0604030504040204" pitchFamily="34" charset="0"/>
              </a:rPr>
              <a:t>)</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These decisions are distinct and often </a:t>
            </a:r>
            <a:r>
              <a:rPr lang="en-US" dirty="0" smtClean="0">
                <a:latin typeface="Verdana" panose="020B0604030504040204" pitchFamily="34" charset="0"/>
                <a:ea typeface="Verdana" panose="020B0604030504040204" pitchFamily="34" charset="0"/>
                <a:cs typeface="Verdana" panose="020B0604030504040204" pitchFamily="34" charset="0"/>
              </a:rPr>
              <a:t>intersect </a:t>
            </a:r>
            <a:r>
              <a:rPr lang="en-US" dirty="0">
                <a:latin typeface="Verdana" panose="020B0604030504040204" pitchFamily="34" charset="0"/>
                <a:ea typeface="Verdana" panose="020B0604030504040204" pitchFamily="34" charset="0"/>
                <a:cs typeface="Verdana" panose="020B0604030504040204" pitchFamily="34" charset="0"/>
              </a:rPr>
              <a:t>during the initial assessment of the family.</a:t>
            </a:r>
          </a:p>
        </p:txBody>
      </p:sp>
      <p:sp>
        <p:nvSpPr>
          <p:cNvPr id="4" name="Slide Number Placeholder 3"/>
          <p:cNvSpPr>
            <a:spLocks noGrp="1"/>
          </p:cNvSpPr>
          <p:nvPr>
            <p:ph type="sldNum" sz="quarter" idx="10"/>
          </p:nvPr>
        </p:nvSpPr>
        <p:spPr>
          <a:xfrm>
            <a:off x="4144966" y="9121778"/>
            <a:ext cx="3170237" cy="479425"/>
          </a:xfrm>
        </p:spPr>
        <p:txBody>
          <a:bodyPr/>
          <a:lstStyle/>
          <a:p>
            <a:fld id="{25247304-57D7-438A-BE02-671ED1C5BF3A}" type="slidenum">
              <a:rPr lang="en-US" altLang="en-US" sz="1100">
                <a:solidFill>
                  <a:prstClr val="black"/>
                </a:solidFill>
                <a:latin typeface="Verdana" charset="0"/>
                <a:ea typeface="MS PGothic" charset="0"/>
                <a:cs typeface="MS PGothic" charset="0"/>
              </a:rPr>
              <a:pPr/>
              <a:t>2</a:t>
            </a:fld>
            <a:endParaRPr lang="en-US" alt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179611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safety tool has a very limited purpose: to determine </a:t>
            </a:r>
            <a:r>
              <a:rPr lang="en-US" dirty="0" smtClean="0">
                <a:latin typeface="Verdana" panose="020B0604030504040204" pitchFamily="34" charset="0"/>
                <a:ea typeface="Verdana" panose="020B0604030504040204" pitchFamily="34" charset="0"/>
                <a:cs typeface="Verdana" panose="020B0604030504040204" pitchFamily="34" charset="0"/>
              </a:rPr>
              <a:t>if </a:t>
            </a:r>
            <a:r>
              <a:rPr lang="en-US" dirty="0">
                <a:latin typeface="Verdana" panose="020B0604030504040204" pitchFamily="34" charset="0"/>
                <a:ea typeface="Verdana" panose="020B0604030504040204" pitchFamily="34" charset="0"/>
                <a:cs typeface="Verdana" panose="020B0604030504040204" pitchFamily="34" charset="0"/>
              </a:rPr>
              <a:t>conditions </a:t>
            </a:r>
            <a:r>
              <a:rPr lang="en-US" dirty="0" smtClean="0">
                <a:latin typeface="Verdana" panose="020B0604030504040204" pitchFamily="34" charset="0"/>
                <a:ea typeface="Verdana" panose="020B0604030504040204" pitchFamily="34" charset="0"/>
                <a:cs typeface="Verdana" panose="020B0604030504040204" pitchFamily="34" charset="0"/>
              </a:rPr>
              <a:t>exist that </a:t>
            </a:r>
            <a:r>
              <a:rPr lang="en-US" dirty="0">
                <a:latin typeface="Verdana" panose="020B0604030504040204" pitchFamily="34" charset="0"/>
                <a:ea typeface="Verdana" panose="020B0604030504040204" pitchFamily="34" charset="0"/>
                <a:cs typeface="Verdana" panose="020B0604030504040204" pitchFamily="34" charset="0"/>
              </a:rPr>
              <a:t>place a child in danger of immediate harm. That information is used to guide the decision to either allow the child to remain in the home with no specific safety intervention, to leave the child in the home WITH a safety plan, or to protectively place the child. It is NOT a tool to assess needs or estimate risk.</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In the first 24 hours of a referral, we have less information than we will have in the next days, weeks, or months. Safety assessment is based on information currently available and on the worker’s good-faith effort to obtain critical information. It focuses on information that addresses safety.</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Proceed in interviewing and observing, using all of the current social work skills and practices you already know.</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a:xfrm>
            <a:off x="4140953" y="9121778"/>
            <a:ext cx="3170237" cy="479425"/>
          </a:xfrm>
        </p:spPr>
        <p:txBody>
          <a:bodyPr/>
          <a:lstStyle/>
          <a:p>
            <a:fld id="{25247304-57D7-438A-BE02-671ED1C5BF3A}" type="slidenum">
              <a:rPr lang="en-US" altLang="en-US" sz="1100">
                <a:solidFill>
                  <a:prstClr val="black"/>
                </a:solidFill>
                <a:latin typeface="Verdana" charset="0"/>
                <a:ea typeface="MS PGothic" charset="0"/>
                <a:cs typeface="MS PGothic" charset="0"/>
              </a:rPr>
              <a:pPr/>
              <a:t>3</a:t>
            </a:fld>
            <a:endParaRPr lang="en-US" alt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385571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2400"/>
            <a:ext cx="4799013" cy="3598863"/>
          </a:xfrm>
        </p:spPr>
      </p:sp>
      <p:sp>
        <p:nvSpPr>
          <p:cNvPr id="3" name="Notes Placeholder 2"/>
          <p:cNvSpPr>
            <a:spLocks noGrp="1"/>
          </p:cNvSpPr>
          <p:nvPr>
            <p:ph type="body" idx="1"/>
          </p:nvPr>
        </p:nvSpPr>
        <p:spPr>
          <a:xfrm>
            <a:off x="152400" y="3751264"/>
            <a:ext cx="6969919" cy="4519612"/>
          </a:xfrm>
        </p:spPr>
        <p:txBody>
          <a:bodyPr/>
          <a:lstStyle/>
          <a:p>
            <a:pPr>
              <a:spcBef>
                <a:spcPts val="0"/>
              </a:spcBef>
              <a:defRPr/>
            </a:pPr>
            <a:r>
              <a:rPr lang="en-US" dirty="0">
                <a:latin typeface="Verdana" pitchFamily="34" charset="0"/>
                <a:ea typeface="Verdana" pitchFamily="34" charset="0"/>
                <a:cs typeface="Verdana" pitchFamily="34" charset="0"/>
              </a:rPr>
              <a:t>The terms </a:t>
            </a:r>
            <a:r>
              <a:rPr lang="en-US" i="1" dirty="0">
                <a:latin typeface="Verdana" pitchFamily="34" charset="0"/>
                <a:ea typeface="Verdana" pitchFamily="34" charset="0"/>
                <a:cs typeface="Verdana" pitchFamily="34" charset="0"/>
              </a:rPr>
              <a:t>needs</a:t>
            </a:r>
            <a:r>
              <a:rPr lang="en-US" dirty="0">
                <a:latin typeface="Verdana" pitchFamily="34" charset="0"/>
                <a:ea typeface="Verdana" pitchFamily="34" charset="0"/>
                <a:cs typeface="Verdana" pitchFamily="34" charset="0"/>
              </a:rPr>
              <a:t>, </a:t>
            </a:r>
            <a:r>
              <a:rPr lang="en-US" i="1" dirty="0">
                <a:latin typeface="Verdana" pitchFamily="34" charset="0"/>
                <a:ea typeface="Verdana" pitchFamily="34" charset="0"/>
                <a:cs typeface="Verdana" pitchFamily="34" charset="0"/>
              </a:rPr>
              <a:t>risk</a:t>
            </a:r>
            <a:r>
              <a:rPr lang="en-US" dirty="0">
                <a:latin typeface="Verdana" pitchFamily="34" charset="0"/>
                <a:ea typeface="Verdana" pitchFamily="34" charset="0"/>
                <a:cs typeface="Verdana" pitchFamily="34" charset="0"/>
              </a:rPr>
              <a:t>, and </a:t>
            </a:r>
            <a:r>
              <a:rPr lang="en-US" i="1" dirty="0" smtClean="0">
                <a:latin typeface="Verdana" pitchFamily="34" charset="0"/>
                <a:ea typeface="Verdana" pitchFamily="34" charset="0"/>
                <a:cs typeface="Verdana" pitchFamily="34" charset="0"/>
              </a:rPr>
              <a:t>threats</a:t>
            </a:r>
            <a:r>
              <a:rPr lang="en-US" dirty="0" smtClean="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often </a:t>
            </a:r>
            <a:r>
              <a:rPr lang="en-US" dirty="0" smtClean="0">
                <a:latin typeface="Verdana" pitchFamily="34" charset="0"/>
                <a:ea typeface="Verdana" pitchFamily="34" charset="0"/>
                <a:cs typeface="Verdana" pitchFamily="34" charset="0"/>
              </a:rPr>
              <a:t>are used </a:t>
            </a:r>
            <a:r>
              <a:rPr lang="en-US" dirty="0">
                <a:latin typeface="Verdana" pitchFamily="34" charset="0"/>
                <a:ea typeface="Verdana" pitchFamily="34" charset="0"/>
                <a:cs typeface="Verdana" pitchFamily="34" charset="0"/>
              </a:rPr>
              <a:t>interchangeably in child protection. However, when using the SDM system, each of these terms has an important, distinct meaning.</a:t>
            </a:r>
          </a:p>
          <a:p>
            <a:pPr>
              <a:spcBef>
                <a:spcPts val="0"/>
              </a:spcBef>
              <a:defRPr/>
            </a:pPr>
            <a:endParaRPr lang="en-US" dirty="0">
              <a:latin typeface="Verdana" pitchFamily="34" charset="0"/>
              <a:ea typeface="Verdana" pitchFamily="34" charset="0"/>
              <a:cs typeface="Verdana" pitchFamily="34" charset="0"/>
            </a:endParaRPr>
          </a:p>
          <a:p>
            <a:pPr marL="174689" lvl="1" indent="-174689" defTabSz="931669">
              <a:spcBef>
                <a:spcPts val="0"/>
              </a:spcBef>
              <a:buFont typeface="Verdana" panose="020B0604030504040204" pitchFamily="34" charset="0"/>
              <a:buChar char="•"/>
              <a:defRPr/>
            </a:pPr>
            <a:r>
              <a:rPr lang="en-US" i="1" dirty="0" smtClean="0">
                <a:latin typeface="Verdana" pitchFamily="34" charset="0"/>
                <a:ea typeface="Verdana" pitchFamily="34" charset="0"/>
                <a:cs typeface="Verdana" pitchFamily="34" charset="0"/>
              </a:rPr>
              <a:t>Threats </a:t>
            </a:r>
            <a:r>
              <a:rPr lang="en-US" i="0" dirty="0" smtClean="0">
                <a:latin typeface="Verdana" pitchFamily="34" charset="0"/>
                <a:ea typeface="Verdana" pitchFamily="34" charset="0"/>
                <a:cs typeface="Verdana" pitchFamily="34" charset="0"/>
              </a:rPr>
              <a:t>are</a:t>
            </a:r>
            <a:r>
              <a:rPr lang="en-US" dirty="0" smtClean="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about the short term. When we talk about </a:t>
            </a:r>
            <a:r>
              <a:rPr lang="en-US" dirty="0" smtClean="0">
                <a:latin typeface="Verdana" pitchFamily="34" charset="0"/>
                <a:ea typeface="Verdana" pitchFamily="34" charset="0"/>
                <a:cs typeface="Verdana" pitchFamily="34" charset="0"/>
              </a:rPr>
              <a:t>threats </a:t>
            </a:r>
            <a:r>
              <a:rPr lang="en-US" dirty="0">
                <a:latin typeface="Verdana" pitchFamily="34" charset="0"/>
                <a:ea typeface="Verdana" pitchFamily="34" charset="0"/>
                <a:cs typeface="Verdana" pitchFamily="34" charset="0"/>
              </a:rPr>
              <a:t>in the context of the SDM system, we are looking for serious and imminent threats to a child. </a:t>
            </a:r>
            <a:r>
              <a:rPr lang="en-US" u="sng" dirty="0">
                <a:latin typeface="Verdana" pitchFamily="34" charset="0"/>
                <a:ea typeface="Verdana" pitchFamily="34" charset="0"/>
                <a:cs typeface="Verdana" pitchFamily="34" charset="0"/>
              </a:rPr>
              <a:t>Serious</a:t>
            </a:r>
            <a:r>
              <a:rPr lang="en-US" dirty="0">
                <a:latin typeface="Verdana" pitchFamily="34" charset="0"/>
                <a:ea typeface="Verdana" pitchFamily="34" charset="0"/>
                <a:cs typeface="Verdana" pitchFamily="34" charset="0"/>
              </a:rPr>
              <a:t> means the harm would require medical or mental health attention or emergency services. If the social worker does not think the threat can be contained, he/she would not leave the child in the home. </a:t>
            </a:r>
            <a:r>
              <a:rPr lang="en-US" u="sng" dirty="0">
                <a:latin typeface="Verdana" pitchFamily="34" charset="0"/>
                <a:ea typeface="Verdana" pitchFamily="34" charset="0"/>
                <a:cs typeface="Verdana" pitchFamily="34" charset="0"/>
              </a:rPr>
              <a:t>Imminent</a:t>
            </a:r>
            <a:r>
              <a:rPr lang="en-US" dirty="0">
                <a:latin typeface="Verdana" pitchFamily="34" charset="0"/>
                <a:ea typeface="Verdana" pitchFamily="34" charset="0"/>
                <a:cs typeface="Verdana" pitchFamily="34" charset="0"/>
              </a:rPr>
              <a:t> means the social worker reasonably expects that harm will occur in the next week or month. This is not about “</a:t>
            </a:r>
            <a:r>
              <a:rPr lang="en-US" dirty="0" smtClean="0">
                <a:latin typeface="Verdana" pitchFamily="34" charset="0"/>
                <a:ea typeface="Verdana" pitchFamily="34" charset="0"/>
                <a:cs typeface="Verdana" pitchFamily="34" charset="0"/>
              </a:rPr>
              <a:t>some day</a:t>
            </a:r>
            <a:r>
              <a:rPr lang="en-US" dirty="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Threats are </a:t>
            </a:r>
            <a:r>
              <a:rPr lang="en-US" dirty="0">
                <a:latin typeface="Verdana" pitchFamily="34" charset="0"/>
                <a:ea typeface="Verdana" pitchFamily="34" charset="0"/>
                <a:cs typeface="Verdana" pitchFamily="34" charset="0"/>
              </a:rPr>
              <a:t>related to safety. The SDM system defines safety as protective actions taken by the caregiver that mitigate danger and are demonstrated over time. California workgroups have defined the opposite of safety (danger): a “safety threat.” A social worker’s understanding of safety may change as he/she learns more about a family (e.g., on Day 1, he/she may not know about the mom’s substance use but may discover it on Day 10) and as the family changes (e.g., on Day 10, the mom kicks her boyfriend out of the house). In the SDM system, social workers assess safety when they first meet a family and then assess it again whenever their understanding of safety changes. Whenever a social worker is considering whether a child should be removed from the home, a new safety assessment should be completed.</a:t>
            </a:r>
          </a:p>
          <a:p>
            <a:pPr marL="174689" lvl="1" indent="-174689" defTabSz="931669">
              <a:spcBef>
                <a:spcPts val="0"/>
              </a:spcBef>
              <a:buFont typeface="Arial" panose="020B0604020202020204" pitchFamily="34" charset="0"/>
              <a:buChar char="•"/>
              <a:defRPr/>
            </a:pPr>
            <a:endParaRPr lang="en-US" dirty="0">
              <a:latin typeface="Verdana" pitchFamily="34" charset="0"/>
              <a:ea typeface="Verdana" pitchFamily="34" charset="0"/>
              <a:cs typeface="Verdana" pitchFamily="34" charset="0"/>
            </a:endParaRPr>
          </a:p>
          <a:p>
            <a:pPr marL="174689" lvl="1" indent="-174689" defTabSz="931669">
              <a:spcBef>
                <a:spcPts val="0"/>
              </a:spcBef>
              <a:buFont typeface="Verdana" panose="020B0604030504040204" pitchFamily="34" charset="0"/>
              <a:buChar char="•"/>
              <a:defRPr/>
            </a:pPr>
            <a:r>
              <a:rPr lang="en-US" i="1" dirty="0">
                <a:latin typeface="Verdana" pitchFamily="34" charset="0"/>
                <a:ea typeface="Verdana" pitchFamily="34" charset="0"/>
                <a:cs typeface="Verdana" pitchFamily="34" charset="0"/>
              </a:rPr>
              <a:t>Risk</a:t>
            </a:r>
            <a:r>
              <a:rPr lang="en-US" dirty="0">
                <a:latin typeface="Verdana" pitchFamily="34" charset="0"/>
                <a:ea typeface="Verdana" pitchFamily="34" charset="0"/>
                <a:cs typeface="Verdana" pitchFamily="34" charset="0"/>
              </a:rPr>
              <a:t> is about the long term. Instead of serious and imminent harm, we are asking about the probability that </a:t>
            </a:r>
            <a:r>
              <a:rPr lang="en-US" u="sng" dirty="0">
                <a:latin typeface="Verdana" pitchFamily="34" charset="0"/>
                <a:ea typeface="Verdana" pitchFamily="34" charset="0"/>
                <a:cs typeface="Verdana" pitchFamily="34" charset="0"/>
              </a:rPr>
              <a:t>any</a:t>
            </a:r>
            <a:r>
              <a:rPr lang="en-US" dirty="0">
                <a:latin typeface="Verdana" pitchFamily="34" charset="0"/>
                <a:ea typeface="Verdana" pitchFamily="34" charset="0"/>
                <a:cs typeface="Verdana" pitchFamily="34" charset="0"/>
              </a:rPr>
              <a:t> child maltreatment will occur in the next one to two years. That may sound like we are trying to predict the future, but we are really trying to assess the odds, using a research-based actuarial assessment to help us.</a:t>
            </a:r>
          </a:p>
          <a:p>
            <a:pPr marL="174689" lvl="1" indent="-174689" defTabSz="931669">
              <a:spcBef>
                <a:spcPts val="0"/>
              </a:spcBef>
              <a:buFont typeface="Verdana" panose="020B0604030504040204" pitchFamily="34" charset="0"/>
              <a:buChar char="•"/>
              <a:defRPr/>
            </a:pPr>
            <a:endParaRPr lang="en-US" dirty="0">
              <a:latin typeface="Verdana" pitchFamily="34" charset="0"/>
              <a:ea typeface="Verdana" pitchFamily="34" charset="0"/>
              <a:cs typeface="Verdana" pitchFamily="34" charset="0"/>
            </a:endParaRPr>
          </a:p>
          <a:p>
            <a:pPr marL="174689" lvl="1" indent="-174689" defTabSz="931669">
              <a:spcBef>
                <a:spcPts val="0"/>
              </a:spcBef>
              <a:buFont typeface="Verdana" panose="020B0604030504040204" pitchFamily="34" charset="0"/>
              <a:buChar char="•"/>
              <a:defRPr/>
            </a:pPr>
            <a:r>
              <a:rPr lang="en-US" i="1" dirty="0">
                <a:latin typeface="Verdana" pitchFamily="34" charset="0"/>
                <a:ea typeface="Verdana" pitchFamily="34" charset="0"/>
                <a:cs typeface="Verdana" pitchFamily="34" charset="0"/>
              </a:rPr>
              <a:t>Needs</a:t>
            </a:r>
            <a:r>
              <a:rPr lang="en-US" dirty="0">
                <a:latin typeface="Verdana" pitchFamily="34" charset="0"/>
                <a:ea typeface="Verdana" pitchFamily="34" charset="0"/>
                <a:cs typeface="Verdana" pitchFamily="34" charset="0"/>
              </a:rPr>
              <a:t> are about underlying conditions in the home that may contribute to safety threats or risk factors, or may be utterly irrelevant. When considering strengths and needs, we are talking about the family’s </a:t>
            </a:r>
            <a:r>
              <a:rPr lang="en-US" u="sng" dirty="0">
                <a:latin typeface="Verdana" pitchFamily="34" charset="0"/>
                <a:ea typeface="Verdana" pitchFamily="34" charset="0"/>
                <a:cs typeface="Verdana" pitchFamily="34" charset="0"/>
              </a:rPr>
              <a:t>capacity</a:t>
            </a:r>
            <a:r>
              <a:rPr lang="en-US" dirty="0">
                <a:latin typeface="Verdana" pitchFamily="34" charset="0"/>
                <a:ea typeface="Verdana" pitchFamily="34" charset="0"/>
                <a:cs typeface="Verdana" pitchFamily="34" charset="0"/>
              </a:rPr>
              <a:t> to provide for the child’s ongoing safety and well-being.</a:t>
            </a:r>
          </a:p>
          <a:p>
            <a:pPr>
              <a:spcBef>
                <a:spcPts val="0"/>
              </a:spcBef>
              <a:defRPr/>
            </a:pPr>
            <a:endParaRPr lang="en-US" dirty="0">
              <a:latin typeface="Verdana" pitchFamily="34" charset="0"/>
              <a:ea typeface="Verdana" pitchFamily="34" charset="0"/>
              <a:cs typeface="Verdana" pitchFamily="34" charset="0"/>
            </a:endParaRPr>
          </a:p>
          <a:p>
            <a:pPr marL="0" lvl="1">
              <a:spcBef>
                <a:spcPts val="0"/>
              </a:spcBef>
              <a:defRPr/>
            </a:pPr>
            <a:r>
              <a:rPr lang="en-US" dirty="0">
                <a:latin typeface="Verdana" pitchFamily="34" charset="0"/>
                <a:ea typeface="Verdana" pitchFamily="34" charset="0"/>
                <a:cs typeface="Verdana" pitchFamily="34" charset="0"/>
              </a:rPr>
              <a:t>These terms in the SDM system are related to the prioritization of information. We start with </a:t>
            </a:r>
            <a:r>
              <a:rPr lang="en-US" dirty="0" smtClean="0">
                <a:latin typeface="Verdana" pitchFamily="34" charset="0"/>
                <a:ea typeface="Verdana" pitchFamily="34" charset="0"/>
                <a:cs typeface="Verdana" pitchFamily="34" charset="0"/>
              </a:rPr>
              <a:t>threats </a:t>
            </a:r>
            <a:r>
              <a:rPr lang="en-US" dirty="0">
                <a:latin typeface="Verdana" pitchFamily="34" charset="0"/>
                <a:ea typeface="Verdana" pitchFamily="34" charset="0"/>
                <a:cs typeface="Verdana" pitchFamily="34" charset="0"/>
              </a:rPr>
              <a:t>(and the safety assessment) in order to learn whether there is a problem we need to address </a:t>
            </a:r>
            <a:r>
              <a:rPr lang="en-US" u="sng" dirty="0">
                <a:latin typeface="Verdana" pitchFamily="34" charset="0"/>
                <a:ea typeface="Verdana" pitchFamily="34" charset="0"/>
                <a:cs typeface="Verdana" pitchFamily="34" charset="0"/>
              </a:rPr>
              <a:t>right now</a:t>
            </a:r>
            <a:r>
              <a:rPr lang="en-US" dirty="0">
                <a:latin typeface="Verdana" pitchFamily="34" charset="0"/>
                <a:ea typeface="Verdana" pitchFamily="34" charset="0"/>
                <a:cs typeface="Verdana" pitchFamily="34" charset="0"/>
              </a:rPr>
              <a:t>. Then, we take a little more time to consider risk (and the risk assessment), because risk is </a:t>
            </a:r>
            <a:r>
              <a:rPr lang="en-US" dirty="0" smtClean="0">
                <a:latin typeface="Verdana" pitchFamily="34" charset="0"/>
                <a:ea typeface="Verdana" pitchFamily="34" charset="0"/>
                <a:cs typeface="Verdana" pitchFamily="34" charset="0"/>
              </a:rPr>
              <a:t>further </a:t>
            </a:r>
            <a:r>
              <a:rPr lang="en-US" dirty="0">
                <a:latin typeface="Verdana" pitchFamily="34" charset="0"/>
                <a:ea typeface="Verdana" pitchFamily="34" charset="0"/>
                <a:cs typeface="Verdana" pitchFamily="34" charset="0"/>
              </a:rPr>
              <a:t>in the future. Needs (and the family strengths and needs assessment) are at the very end of our list because they help us decide </a:t>
            </a:r>
            <a:r>
              <a:rPr lang="en-US" dirty="0" smtClean="0">
                <a:latin typeface="Verdana" pitchFamily="34" charset="0"/>
                <a:ea typeface="Verdana" pitchFamily="34" charset="0"/>
                <a:cs typeface="Verdana" pitchFamily="34" charset="0"/>
              </a:rPr>
              <a:t>how </a:t>
            </a:r>
            <a:r>
              <a:rPr lang="en-US" dirty="0">
                <a:latin typeface="Verdana" pitchFamily="34" charset="0"/>
                <a:ea typeface="Verdana" pitchFamily="34" charset="0"/>
                <a:cs typeface="Verdana" pitchFamily="34" charset="0"/>
              </a:rPr>
              <a:t>to address threats or risk factors we may have identified.</a:t>
            </a:r>
            <a:endParaRPr lang="en-US" dirty="0"/>
          </a:p>
        </p:txBody>
      </p:sp>
      <p:sp>
        <p:nvSpPr>
          <p:cNvPr id="4" name="Slide Number Placeholder 3"/>
          <p:cNvSpPr>
            <a:spLocks noGrp="1"/>
          </p:cNvSpPr>
          <p:nvPr>
            <p:ph type="sldNum" sz="quarter" idx="10"/>
          </p:nvPr>
        </p:nvSpPr>
        <p:spPr/>
        <p:txBody>
          <a:bodyPr/>
          <a:lstStyle/>
          <a:p>
            <a:fld id="{4A7E0AFB-9A70-451E-8986-53CF6C94FDC1}" type="slidenum">
              <a:rPr lang="en-US" sz="1100">
                <a:solidFill>
                  <a:prstClr val="black"/>
                </a:solidFill>
                <a:latin typeface="Verdana" charset="0"/>
                <a:ea typeface="MS PGothic" charset="0"/>
                <a:cs typeface="MS PGothic" charset="0"/>
              </a:rPr>
              <a:pPr/>
              <a:t>4</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354816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xfrm>
            <a:off x="314576" y="4460167"/>
            <a:ext cx="6606039" cy="42228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The SDM safety assessment has five main sections: child vulnerabilities (context for safety threat threshold), safety </a:t>
            </a:r>
            <a:r>
              <a:rPr lang="en-US" dirty="0" smtClean="0">
                <a:latin typeface="Verdana" panose="020B0604030504040204" pitchFamily="34" charset="0"/>
                <a:ea typeface="Verdana" panose="020B0604030504040204" pitchFamily="34" charset="0"/>
                <a:cs typeface="Verdana" panose="020B0604030504040204" pitchFamily="34" charset="0"/>
              </a:rPr>
              <a:t>threats and complicating behaviors,</a:t>
            </a:r>
            <a:r>
              <a:rPr lang="en-US" baseline="0" dirty="0" smtClean="0">
                <a:latin typeface="Verdana" panose="020B0604030504040204" pitchFamily="34" charset="0"/>
                <a:ea typeface="Verdana" panose="020B0604030504040204" pitchFamily="34" charset="0"/>
                <a:cs typeface="Verdana" panose="020B0604030504040204" pitchFamily="34" charset="0"/>
              </a:rPr>
              <a:t> household strengths and </a:t>
            </a:r>
            <a:r>
              <a:rPr lang="en-US" dirty="0" smtClean="0">
                <a:latin typeface="Verdana" panose="020B0604030504040204" pitchFamily="34" charset="0"/>
                <a:ea typeface="Verdana" panose="020B0604030504040204" pitchFamily="34" charset="0"/>
                <a:cs typeface="Verdana" panose="020B0604030504040204" pitchFamily="34" charset="0"/>
              </a:rPr>
              <a:t>protective actions, in-home</a:t>
            </a:r>
            <a:r>
              <a:rPr lang="en-US" baseline="0" dirty="0" smtClean="0">
                <a:latin typeface="Verdana" panose="020B0604030504040204" pitchFamily="34" charset="0"/>
                <a:ea typeface="Verdana" panose="020B0604030504040204" pitchFamily="34" charset="0"/>
                <a:cs typeface="Verdana" panose="020B0604030504040204" pitchFamily="34" charset="0"/>
              </a:rPr>
              <a:t> protective interventions, </a:t>
            </a:r>
            <a:r>
              <a:rPr lang="en-US" dirty="0" smtClean="0">
                <a:latin typeface="Verdana" panose="020B0604030504040204" pitchFamily="34" charset="0"/>
                <a:ea typeface="Verdana" panose="020B0604030504040204" pitchFamily="34" charset="0"/>
                <a:cs typeface="Verdana" panose="020B0604030504040204" pitchFamily="34" charset="0"/>
              </a:rPr>
              <a:t>and </a:t>
            </a:r>
            <a:r>
              <a:rPr lang="en-US" dirty="0">
                <a:latin typeface="Verdana" panose="020B0604030504040204" pitchFamily="34" charset="0"/>
                <a:ea typeface="Verdana" panose="020B0604030504040204" pitchFamily="34" charset="0"/>
                <a:cs typeface="Verdana" panose="020B0604030504040204" pitchFamily="34" charset="0"/>
              </a:rPr>
              <a:t>placement interventions, leading to a safety decision of safe, safe with plan, or unsafe.</a:t>
            </a:r>
          </a:p>
          <a:p>
            <a:pPr>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The SDM safety assessment starts with a review of child vulnerabilities. No child is responsible for creating safety, but some children may have limited capacities to ask for help or escape maltreatment. For example, young children, particularly those </a:t>
            </a:r>
            <a:r>
              <a:rPr lang="en-US" dirty="0" smtClean="0">
                <a:latin typeface="Verdana" panose="020B0604030504040204" pitchFamily="34" charset="0"/>
                <a:ea typeface="Verdana" panose="020B0604030504040204" pitchFamily="34" charset="0"/>
                <a:cs typeface="Verdana" panose="020B0604030504040204" pitchFamily="34" charset="0"/>
              </a:rPr>
              <a:t>5 </a:t>
            </a:r>
            <a:r>
              <a:rPr lang="en-US" dirty="0">
                <a:latin typeface="Verdana" panose="020B0604030504040204" pitchFamily="34" charset="0"/>
                <a:ea typeface="Verdana" panose="020B0604030504040204" pitchFamily="34" charset="0"/>
                <a:cs typeface="Verdana" panose="020B0604030504040204" pitchFamily="34" charset="0"/>
              </a:rPr>
              <a:t>years of age or younger, may be particularly vulnerable to maltreatment. The assessment outlines specific factors influencing child vulnerability and asks the social worker to mark the relevant factors.</a:t>
            </a:r>
          </a:p>
          <a:p>
            <a:pPr>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Next, the social worker considers safety threats specifically related to the most vulnerable child. These are not mere concerns or things that worry us. If we identify a threat to safety using the definitions on this assessment, it means there is imminent danger of serious harm to a child and we cannot leave the home without taking action. For example, if child sexual abuse is suspected and the alleged perpetrator lives with the child, the situation may pose an imminent threat of harm to the child.</a:t>
            </a:r>
          </a:p>
          <a:p>
            <a:pPr>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If threats are identified, the social worker will </a:t>
            </a:r>
            <a:r>
              <a:rPr lang="en-US" dirty="0" smtClean="0">
                <a:latin typeface="Verdana" panose="020B0604030504040204" pitchFamily="34" charset="0"/>
                <a:ea typeface="Verdana" panose="020B0604030504040204" pitchFamily="34" charset="0"/>
                <a:cs typeface="Verdana" panose="020B0604030504040204" pitchFamily="34" charset="0"/>
              </a:rPr>
              <a:t>assess </a:t>
            </a:r>
            <a:r>
              <a:rPr lang="en-US" dirty="0">
                <a:latin typeface="Verdana" panose="020B0604030504040204" pitchFamily="34" charset="0"/>
                <a:ea typeface="Verdana" panose="020B0604030504040204" pitchFamily="34" charset="0"/>
                <a:cs typeface="Verdana" panose="020B0604030504040204" pitchFamily="34" charset="0"/>
              </a:rPr>
              <a:t>the parent’s ability to protect the child, the presence of protective capacities, and whether any safety interventions will keep the child safe in the home. </a:t>
            </a:r>
          </a:p>
          <a:p>
            <a:pPr>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Finally, once the threats and interventions have been identified, the social worker considers the interaction of these factors and identifies a safety decision of either safe, safe with plan, or unsafe.</a:t>
            </a:r>
          </a:p>
          <a:p>
            <a:pPr>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Let’s take a look at the tool.</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In addition to header information </a:t>
            </a:r>
            <a:r>
              <a:rPr lang="en-US" dirty="0" smtClean="0">
                <a:latin typeface="Verdana" panose="020B0604030504040204" pitchFamily="34" charset="0"/>
                <a:ea typeface="Verdana" panose="020B0604030504040204" pitchFamily="34" charset="0"/>
                <a:cs typeface="Verdana" panose="020B0604030504040204" pitchFamily="34" charset="0"/>
              </a:rPr>
              <a:t>about </a:t>
            </a:r>
            <a:r>
              <a:rPr lang="en-US" dirty="0">
                <a:latin typeface="Verdana" panose="020B0604030504040204" pitchFamily="34" charset="0"/>
                <a:ea typeface="Verdana" panose="020B0604030504040204" pitchFamily="34" charset="0"/>
                <a:cs typeface="Verdana" panose="020B0604030504040204" pitchFamily="34" charset="0"/>
              </a:rPr>
              <a:t>members of the </a:t>
            </a:r>
            <a:r>
              <a:rPr lang="en-US" dirty="0" smtClean="0">
                <a:latin typeface="Verdana" panose="020B0604030504040204" pitchFamily="34" charset="0"/>
                <a:ea typeface="Verdana" panose="020B0604030504040204" pitchFamily="34" charset="0"/>
                <a:cs typeface="Verdana" panose="020B0604030504040204" pitchFamily="34" charset="0"/>
              </a:rPr>
              <a:t>household </a:t>
            </a:r>
            <a:r>
              <a:rPr lang="en-US" dirty="0">
                <a:latin typeface="Verdana" panose="020B0604030504040204" pitchFamily="34" charset="0"/>
                <a:ea typeface="Verdana" panose="020B0604030504040204" pitchFamily="34" charset="0"/>
                <a:cs typeface="Verdana" panose="020B0604030504040204" pitchFamily="34" charset="0"/>
              </a:rPr>
              <a:t>and a prompt to ask the family about Native American or Indian ancestry, </a:t>
            </a:r>
            <a:r>
              <a:rPr lang="en-US" dirty="0" smtClean="0">
                <a:latin typeface="Verdana" panose="020B0604030504040204" pitchFamily="34" charset="0"/>
                <a:ea typeface="Verdana" panose="020B0604030504040204" pitchFamily="34" charset="0"/>
                <a:cs typeface="Verdana" panose="020B0604030504040204" pitchFamily="34" charset="0"/>
              </a:rPr>
              <a:t>the tool has sections</a:t>
            </a:r>
            <a:r>
              <a:rPr lang="en-US" baseline="0" dirty="0" smtClean="0">
                <a:latin typeface="Verdana" panose="020B0604030504040204" pitchFamily="34" charset="0"/>
                <a:ea typeface="Verdana" panose="020B0604030504040204" pitchFamily="34" charset="0"/>
                <a:cs typeface="Verdana" panose="020B0604030504040204" pitchFamily="34" charset="0"/>
              </a:rPr>
              <a:t> that cover</a:t>
            </a:r>
            <a:r>
              <a:rPr lang="en-US" dirty="0" smtClean="0">
                <a:latin typeface="Verdana" panose="020B0604030504040204" pitchFamily="34" charset="0"/>
                <a:ea typeface="Verdana" panose="020B0604030504040204" pitchFamily="34" charset="0"/>
                <a:cs typeface="Verdana" panose="020B0604030504040204" pitchFamily="34" charset="0"/>
              </a:rPr>
              <a:t>: factors influencing child vulnerabilities, safety threats, caregiver </a:t>
            </a:r>
            <a:r>
              <a:rPr lang="en-US" dirty="0">
                <a:latin typeface="Verdana" panose="020B0604030504040204" pitchFamily="34" charset="0"/>
                <a:ea typeface="Verdana" panose="020B0604030504040204" pitchFamily="34" charset="0"/>
                <a:cs typeface="Verdana" panose="020B0604030504040204" pitchFamily="34" charset="0"/>
              </a:rPr>
              <a:t>complicating </a:t>
            </a:r>
            <a:r>
              <a:rPr lang="en-US" dirty="0" smtClean="0">
                <a:latin typeface="Verdana" panose="020B0604030504040204" pitchFamily="34" charset="0"/>
                <a:ea typeface="Verdana" panose="020B0604030504040204" pitchFamily="34" charset="0"/>
                <a:cs typeface="Verdana" panose="020B0604030504040204" pitchFamily="34" charset="0"/>
              </a:rPr>
              <a:t>behaviors, </a:t>
            </a:r>
            <a:r>
              <a:rPr lang="en-US" dirty="0">
                <a:latin typeface="Verdana" panose="020B0604030504040204" pitchFamily="34" charset="0"/>
                <a:ea typeface="Verdana" panose="020B0604030504040204" pitchFamily="34" charset="0"/>
                <a:cs typeface="Verdana" panose="020B0604030504040204" pitchFamily="34" charset="0"/>
              </a:rPr>
              <a:t>household strengths and protective </a:t>
            </a:r>
            <a:r>
              <a:rPr lang="en-US" dirty="0" smtClean="0">
                <a:latin typeface="Verdana" panose="020B0604030504040204" pitchFamily="34" charset="0"/>
                <a:ea typeface="Verdana" panose="020B0604030504040204" pitchFamily="34" charset="0"/>
                <a:cs typeface="Verdana" panose="020B0604030504040204" pitchFamily="34" charset="0"/>
              </a:rPr>
              <a:t>actions, in-home protective interventions, and placement interventions (safety decision).</a:t>
            </a: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Each child is assessed for all safety threats, so if a factor is true for the most vulnerable child, it is to be marked “yes.” To help focus on child vulnerability, first indicate whether any child has one or more of the indicated characteristics.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Safety threats are those items that the workgroup </a:t>
            </a:r>
            <a:r>
              <a:rPr lang="en-US" dirty="0" smtClean="0">
                <a:latin typeface="Verdana" panose="020B0604030504040204" pitchFamily="34" charset="0"/>
                <a:ea typeface="Verdana" panose="020B0604030504040204" pitchFamily="34" charset="0"/>
                <a:cs typeface="Verdana" panose="020B0604030504040204" pitchFamily="34" charset="0"/>
              </a:rPr>
              <a:t>determined </a:t>
            </a:r>
            <a:r>
              <a:rPr lang="en-US" dirty="0">
                <a:latin typeface="Verdana" panose="020B0604030504040204" pitchFamily="34" charset="0"/>
                <a:ea typeface="Verdana" panose="020B0604030504040204" pitchFamily="34" charset="0"/>
                <a:cs typeface="Verdana" panose="020B0604030504040204" pitchFamily="34" charset="0"/>
              </a:rPr>
              <a:t>should be addressed by every worker in every case and, if present, warrant some action. Consider the most vulnerable </a:t>
            </a:r>
            <a:r>
              <a:rPr lang="en-US" dirty="0" smtClean="0">
                <a:latin typeface="Verdana" panose="020B0604030504040204" pitchFamily="34" charset="0"/>
                <a:ea typeface="Verdana" panose="020B0604030504040204" pitchFamily="34" charset="0"/>
                <a:cs typeface="Verdana" panose="020B0604030504040204" pitchFamily="34" charset="0"/>
              </a:rPr>
              <a:t>child </a:t>
            </a:r>
            <a:r>
              <a:rPr lang="en-US" dirty="0">
                <a:latin typeface="Verdana" panose="020B0604030504040204" pitchFamily="34" charset="0"/>
                <a:ea typeface="Verdana" panose="020B0604030504040204" pitchFamily="34" charset="0"/>
                <a:cs typeface="Verdana" panose="020B0604030504040204" pitchFamily="34" charset="0"/>
              </a:rPr>
              <a:t>and check “yes” for each threat that exists. Check “no” if a threat does not exist.</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TRAINER NOTE: Walk through each item on the form, occasionally referring to the definitions to reinforce how the item alone provides insufficient definition. (A good example is #4: “The physical living conditions are hazardous…” Point out that many workers may have different opinions about what constitutes </a:t>
            </a:r>
            <a:r>
              <a:rPr lang="en-US" dirty="0" smtClean="0">
                <a:latin typeface="Verdana" panose="020B0604030504040204" pitchFamily="34" charset="0"/>
                <a:ea typeface="Verdana" panose="020B0604030504040204" pitchFamily="34" charset="0"/>
                <a:cs typeface="Verdana" panose="020B0604030504040204" pitchFamily="34" charset="0"/>
              </a:rPr>
              <a:t>hazardous conditions. </a:t>
            </a:r>
            <a:r>
              <a:rPr lang="en-US" dirty="0">
                <a:latin typeface="Verdana" panose="020B0604030504040204" pitchFamily="34" charset="0"/>
                <a:ea typeface="Verdana" panose="020B0604030504040204" pitchFamily="34" charset="0"/>
                <a:cs typeface="Verdana" panose="020B0604030504040204" pitchFamily="34" charset="0"/>
              </a:rPr>
              <a:t>Refer to the definitions to make clear the quality of the threshold the workgroup has established.)</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defTabSz="912441">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Safety threats represent serious, </a:t>
            </a:r>
            <a:r>
              <a:rPr lang="en-US" b="1" dirty="0">
                <a:latin typeface="Verdana" panose="020B0604030504040204" pitchFamily="34" charset="0"/>
                <a:ea typeface="Verdana" panose="020B0604030504040204" pitchFamily="34" charset="0"/>
                <a:cs typeface="Verdana" panose="020B0604030504040204" pitchFamily="34" charset="0"/>
              </a:rPr>
              <a:t>immediate</a:t>
            </a:r>
            <a:r>
              <a:rPr lang="en-US" dirty="0">
                <a:latin typeface="Verdana" panose="020B0604030504040204" pitchFamily="34" charset="0"/>
                <a:ea typeface="Verdana" panose="020B0604030504040204" pitchFamily="34" charset="0"/>
                <a:cs typeface="Verdana" panose="020B0604030504040204" pitchFamily="34" charset="0"/>
              </a:rPr>
              <a:t> danger. All of the safety threat definitions are focused on caregiver actions or inactions and their impact on children in their care. </a:t>
            </a:r>
            <a:r>
              <a:rPr lang="en-US" dirty="0" smtClean="0">
                <a:latin typeface="Verdana" panose="020B0604030504040204" pitchFamily="34" charset="0"/>
                <a:ea typeface="Verdana" panose="020B0604030504040204" pitchFamily="34" charset="0"/>
                <a:cs typeface="Verdana" panose="020B0604030504040204" pitchFamily="34" charset="0"/>
              </a:rPr>
              <a:t>Characteristics </a:t>
            </a:r>
            <a:r>
              <a:rPr lang="en-US" dirty="0">
                <a:latin typeface="Verdana" panose="020B0604030504040204" pitchFamily="34" charset="0"/>
                <a:ea typeface="Verdana" panose="020B0604030504040204" pitchFamily="34" charset="0"/>
                <a:cs typeface="Verdana" panose="020B0604030504040204" pitchFamily="34" charset="0"/>
              </a:rPr>
              <a:t>of a caregiver that contribute to this safety threat but are </a:t>
            </a:r>
            <a:r>
              <a:rPr lang="en-US" dirty="0" smtClean="0">
                <a:latin typeface="Verdana" panose="020B0604030504040204" pitchFamily="34" charset="0"/>
                <a:ea typeface="Verdana" panose="020B0604030504040204" pitchFamily="34" charset="0"/>
                <a:cs typeface="Verdana" panose="020B0604030504040204" pitchFamily="34" charset="0"/>
              </a:rPr>
              <a:t>not</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behaviors </a:t>
            </a:r>
            <a:r>
              <a:rPr lang="en-US" dirty="0">
                <a:latin typeface="Verdana" panose="020B0604030504040204" pitchFamily="34" charset="0"/>
                <a:ea typeface="Verdana" panose="020B0604030504040204" pitchFamily="34" charset="0"/>
                <a:cs typeface="Verdana" panose="020B0604030504040204" pitchFamily="34" charset="0"/>
              </a:rPr>
              <a:t>that impact safety will be considered a complicating factor.</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3"/>
              </a:buBlip>
            </a:pPr>
            <a:r>
              <a:rPr lang="en-US" dirty="0">
                <a:latin typeface="Verdana" panose="020B0604030504040204" pitchFamily="34" charset="0"/>
                <a:ea typeface="Verdana" panose="020B0604030504040204" pitchFamily="34" charset="0"/>
                <a:cs typeface="Verdana" panose="020B0604030504040204" pitchFamily="34" charset="0"/>
              </a:rPr>
              <a:t>DIGGING DEEPER: Safety threats are always “imminent,” but it is not possible to set hard and fast rules about how many minutes, hours, or days constitute imminent.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Notice #10, the “other” category. The SDM model guides and supports decisions, but it is a partner with clinical judgment. The “other” category allows a worker to consider something unique that rises to a level consistent with safety threats but is not captured within existing categories.</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If none of </a:t>
            </a:r>
            <a:r>
              <a:rPr lang="en-US" dirty="0" smtClean="0">
                <a:latin typeface="Verdana" panose="020B0604030504040204" pitchFamily="34" charset="0"/>
                <a:ea typeface="Verdana" panose="020B0604030504040204" pitchFamily="34" charset="0"/>
                <a:cs typeface="Verdana" panose="020B0604030504040204" pitchFamily="34" charset="0"/>
              </a:rPr>
              <a:t>the safety threat items </a:t>
            </a:r>
            <a:r>
              <a:rPr lang="en-US" dirty="0">
                <a:latin typeface="Verdana" panose="020B0604030504040204" pitchFamily="34" charset="0"/>
                <a:ea typeface="Verdana" panose="020B0604030504040204" pitchFamily="34" charset="0"/>
                <a:cs typeface="Verdana" panose="020B0604030504040204" pitchFamily="34" charset="0"/>
              </a:rPr>
              <a:t>are marked as “yes,” the presumptive safety decision is that the child is safe. </a:t>
            </a:r>
            <a:r>
              <a:rPr lang="en-US" dirty="0" smtClean="0">
                <a:latin typeface="Verdana" panose="020B0604030504040204" pitchFamily="34" charset="0"/>
                <a:ea typeface="Verdana" panose="020B0604030504040204" pitchFamily="34" charset="0"/>
                <a:cs typeface="Verdana" panose="020B0604030504040204" pitchFamily="34" charset="0"/>
              </a:rPr>
              <a:t>Complete </a:t>
            </a:r>
            <a:r>
              <a:rPr lang="en-US" dirty="0">
                <a:latin typeface="Verdana" panose="020B0604030504040204" pitchFamily="34" charset="0"/>
                <a:ea typeface="Verdana" panose="020B0604030504040204" pitchFamily="34" charset="0"/>
                <a:cs typeface="Verdana" panose="020B0604030504040204" pitchFamily="34" charset="0"/>
              </a:rPr>
              <a:t>this decision and the assessment is complete.</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If one or more of </a:t>
            </a:r>
            <a:r>
              <a:rPr lang="en-US" dirty="0" smtClean="0">
                <a:latin typeface="Verdana" panose="020B0604030504040204" pitchFamily="34" charset="0"/>
                <a:ea typeface="Verdana" panose="020B0604030504040204" pitchFamily="34" charset="0"/>
                <a:cs typeface="Verdana" panose="020B0604030504040204" pitchFamily="34" charset="0"/>
              </a:rPr>
              <a:t>the safety threat </a:t>
            </a:r>
            <a:r>
              <a:rPr lang="en-US" dirty="0">
                <a:latin typeface="Verdana" panose="020B0604030504040204" pitchFamily="34" charset="0"/>
                <a:ea typeface="Verdana" panose="020B0604030504040204" pitchFamily="34" charset="0"/>
                <a:cs typeface="Verdana" panose="020B0604030504040204" pitchFamily="34" charset="0"/>
              </a:rPr>
              <a:t>items are marked as “yes,” proceed to Section 1A: Caregiver Complicating Factors and select any that should be considered when assessing for or mitigating safety threats. </a:t>
            </a:r>
            <a:r>
              <a:rPr lang="en-US" dirty="0" smtClean="0">
                <a:latin typeface="Verdana" panose="020B0604030504040204" pitchFamily="34" charset="0"/>
                <a:ea typeface="Verdana" panose="020B0604030504040204" pitchFamily="34" charset="0"/>
                <a:cs typeface="Verdana" panose="020B0604030504040204" pitchFamily="34" charset="0"/>
              </a:rPr>
              <a:t>Select </a:t>
            </a:r>
            <a:r>
              <a:rPr lang="en-US" dirty="0">
                <a:latin typeface="Verdana" panose="020B0604030504040204" pitchFamily="34" charset="0"/>
                <a:ea typeface="Verdana" panose="020B0604030504040204" pitchFamily="34" charset="0"/>
                <a:cs typeface="Verdana" panose="020B0604030504040204" pitchFamily="34" charset="0"/>
              </a:rPr>
              <a:t>all that apply to the household.</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If one or more safety threats are present, complete Section 2, Household Strengths and Protective Actions.</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You will notice the distinction between what constitutes a strength and what constitutes protective action </a:t>
            </a:r>
            <a:r>
              <a:rPr lang="en-US" dirty="0" smtClean="0">
                <a:latin typeface="Verdana" panose="020B0604030504040204" pitchFamily="34" charset="0"/>
                <a:ea typeface="Verdana" panose="020B0604030504040204" pitchFamily="34" charset="0"/>
                <a:cs typeface="Verdana" panose="020B0604030504040204" pitchFamily="34" charset="0"/>
              </a:rPr>
              <a:t>as each </a:t>
            </a:r>
            <a:r>
              <a:rPr lang="en-US" dirty="0">
                <a:latin typeface="Verdana" panose="020B0604030504040204" pitchFamily="34" charset="0"/>
                <a:ea typeface="Verdana" panose="020B0604030504040204" pitchFamily="34" charset="0"/>
                <a:cs typeface="Verdana" panose="020B0604030504040204" pitchFamily="34" charset="0"/>
              </a:rPr>
              <a:t>relates to </a:t>
            </a:r>
            <a:r>
              <a:rPr lang="en-US" dirty="0" smtClean="0">
                <a:latin typeface="Verdana" panose="020B0604030504040204" pitchFamily="34" charset="0"/>
                <a:ea typeface="Verdana" panose="020B0604030504040204" pitchFamily="34" charset="0"/>
                <a:cs typeface="Verdana" panose="020B0604030504040204" pitchFamily="34" charset="0"/>
              </a:rPr>
              <a:t>caregiver and child </a:t>
            </a:r>
            <a:r>
              <a:rPr lang="en-US" dirty="0">
                <a:latin typeface="Verdana" panose="020B0604030504040204" pitchFamily="34" charset="0"/>
                <a:ea typeface="Verdana" panose="020B0604030504040204" pitchFamily="34" charset="0"/>
                <a:cs typeface="Verdana" panose="020B0604030504040204" pitchFamily="34" charset="0"/>
              </a:rPr>
              <a:t>problem solving and </a:t>
            </a:r>
            <a:r>
              <a:rPr lang="en-US" dirty="0" smtClean="0">
                <a:latin typeface="Verdana" panose="020B0604030504040204" pitchFamily="34" charset="0"/>
                <a:ea typeface="Verdana" panose="020B0604030504040204" pitchFamily="34" charset="0"/>
                <a:cs typeface="Verdana" panose="020B0604030504040204" pitchFamily="34" charset="0"/>
              </a:rPr>
              <a:t>networks. </a:t>
            </a: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Solution-focused questions, such as exception questions, can be very helpful in discovering household strengths and protective actions. It is important to be as thorough when inquiring about protection as we are around safety threats.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Compare the available household </a:t>
            </a:r>
            <a:r>
              <a:rPr lang="en-US" dirty="0" smtClean="0">
                <a:latin typeface="Verdana" panose="020B0604030504040204" pitchFamily="34" charset="0"/>
                <a:ea typeface="Verdana" panose="020B0604030504040204" pitchFamily="34" charset="0"/>
                <a:cs typeface="Verdana" panose="020B0604030504040204" pitchFamily="34" charset="0"/>
              </a:rPr>
              <a:t>strengths </a:t>
            </a:r>
            <a:r>
              <a:rPr lang="en-US" dirty="0">
                <a:latin typeface="Verdana" panose="020B0604030504040204" pitchFamily="34" charset="0"/>
                <a:ea typeface="Verdana" panose="020B0604030504040204" pitchFamily="34" charset="0"/>
                <a:cs typeface="Verdana" panose="020B0604030504040204" pitchFamily="34" charset="0"/>
              </a:rPr>
              <a:t>and protective actions with the identified safety threats. Consider whether the threat to safety appears related to a caregiver’s knowledge, skills, or motivational issue. Also, consider whether the household strength and protective actions were present during the current incident but were insufficient to protect the child (i.e., resources, willingness, etc.). If no protective actions are marked, carefully consider whether any </a:t>
            </a:r>
            <a:r>
              <a:rPr lang="en-US" dirty="0" smtClean="0">
                <a:latin typeface="Verdana" panose="020B0604030504040204" pitchFamily="34" charset="0"/>
                <a:ea typeface="Verdana" panose="020B0604030504040204" pitchFamily="34" charset="0"/>
                <a:cs typeface="Verdana" panose="020B0604030504040204" pitchFamily="34" charset="0"/>
              </a:rPr>
              <a:t>of safety </a:t>
            </a:r>
            <a:r>
              <a:rPr lang="en-US" dirty="0">
                <a:latin typeface="Verdana" panose="020B0604030504040204" pitchFamily="34" charset="0"/>
                <a:ea typeface="Verdana" panose="020B0604030504040204" pitchFamily="34" charset="0"/>
                <a:cs typeface="Verdana" panose="020B0604030504040204" pitchFamily="34" charset="0"/>
              </a:rPr>
              <a:t>interventions 1–8 are appropriate to immediately protect the child.</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presence of a safety threat means that unless the threat can be controlled, the child will require protective placement. But first, we must consider alternatives to placement. Even one night removed from parents can be traumatic for the child and family, so if </a:t>
            </a:r>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dirty="0">
                <a:latin typeface="Verdana" panose="020B0604030504040204" pitchFamily="34" charset="0"/>
                <a:ea typeface="Verdana" panose="020B0604030504040204" pitchFamily="34" charset="0"/>
                <a:cs typeface="Verdana" panose="020B0604030504040204" pitchFamily="34" charset="0"/>
              </a:rPr>
              <a:t>way to keep the child </a:t>
            </a:r>
            <a:r>
              <a:rPr lang="en-US" dirty="0" smtClean="0">
                <a:latin typeface="Verdana" panose="020B0604030504040204" pitchFamily="34" charset="0"/>
                <a:ea typeface="Verdana" panose="020B0604030504040204" pitchFamily="34" charset="0"/>
                <a:cs typeface="Verdana" panose="020B0604030504040204" pitchFamily="34" charset="0"/>
              </a:rPr>
              <a:t>safe exists, </a:t>
            </a:r>
            <a:r>
              <a:rPr lang="en-US" dirty="0">
                <a:latin typeface="Verdana" panose="020B0604030504040204" pitchFamily="34" charset="0"/>
                <a:ea typeface="Verdana" panose="020B0604030504040204" pitchFamily="34" charset="0"/>
                <a:cs typeface="Verdana" panose="020B0604030504040204" pitchFamily="34" charset="0"/>
              </a:rPr>
              <a:t>it is important to find it. The safety intervention section allows us to systematically consider reasonable efforts to prevent removal. It contains a list of categories of interventions, generally ranging from the least to the most intrusive.</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worker should consider the seriousness and complexity of the safety threats; household strengths and protective actions, willingness, and ability to participate in safety interventions; and the availability of safety resources.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As an example, a worker may offer non-physical discipline ideas to a parent. This is direct intervention. If the worker has reason to believe this is sufficient to mitigate a safety factor, this may be checked. Note: An effective safety plan is almost always made up of a number of interventions and requires participation of a support network. Safety planning is a much more complex process than we can get into in this training on the assessments. You should participate in either training on safety plans </a:t>
            </a:r>
            <a:r>
              <a:rPr lang="en-US" dirty="0" smtClean="0">
                <a:latin typeface="Verdana" panose="020B0604030504040204" pitchFamily="34" charset="0"/>
                <a:ea typeface="Verdana" panose="020B0604030504040204" pitchFamily="34" charset="0"/>
                <a:cs typeface="Verdana" panose="020B0604030504040204" pitchFamily="34" charset="0"/>
              </a:rPr>
              <a:t>through</a:t>
            </a:r>
            <a:r>
              <a:rPr lang="en-US" baseline="0" dirty="0" smtClean="0">
                <a:latin typeface="Verdana" panose="020B0604030504040204" pitchFamily="34" charset="0"/>
                <a:ea typeface="Verdana" panose="020B0604030504040204" pitchFamily="34" charset="0"/>
                <a:cs typeface="Verdana" panose="020B0604030504040204" pitchFamily="34" charset="0"/>
              </a:rPr>
              <a:t> safety-organized practice</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or other training/coaching before creating a safety plan.</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A parent saying he/she will or will not do something does not force a worker to accept that as a safety intervention if the worker has reason to believe the caregiver will not in fact do what he/she said (i.e., prior service failures).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Strong family engagement skills may help discover potential interventions and motivate family members to cooperate with interventions.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In Family to Family counties: When interventions do not appear immediately available to mitigate safety threats, this should trigger </a:t>
            </a:r>
            <a:r>
              <a:rPr lang="en-US" dirty="0" smtClean="0">
                <a:latin typeface="Verdana" panose="020B0604030504040204" pitchFamily="34" charset="0"/>
                <a:ea typeface="Verdana" panose="020B0604030504040204" pitchFamily="34" charset="0"/>
                <a:cs typeface="Verdana" panose="020B0604030504040204" pitchFamily="34" charset="0"/>
              </a:rPr>
              <a:t>a team decisionmaking meeting (</a:t>
            </a:r>
            <a:r>
              <a:rPr lang="en-US" dirty="0">
                <a:latin typeface="Verdana" panose="020B0604030504040204" pitchFamily="34" charset="0"/>
                <a:ea typeface="Verdana" panose="020B0604030504040204" pitchFamily="34" charset="0"/>
                <a:cs typeface="Verdana" panose="020B0604030504040204" pitchFamily="34" charset="0"/>
              </a:rPr>
              <a:t>TDM). Workers should explore what temporary care options for the child are available while the TDM is being coordinated and convened. If the meeting does not result in a viable safety plan to enable the child to remain in the home, the final option is out-of-home placement.</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TRAINER NOTE: Review each of the in-home safety interventions 1–8 in Section 3. A safety plan may include a combination of factors. Item 8 allows for worker/family creativity in finding solutions. </a:t>
            </a:r>
            <a:r>
              <a:rPr lang="en-US" dirty="0" smtClean="0">
                <a:latin typeface="Verdana" panose="020B0604030504040204" pitchFamily="34" charset="0"/>
                <a:ea typeface="Verdana" panose="020B0604030504040204" pitchFamily="34" charset="0"/>
                <a:cs typeface="Verdana" panose="020B0604030504040204" pitchFamily="34" charset="0"/>
              </a:rPr>
              <a:t>If </a:t>
            </a:r>
            <a:r>
              <a:rPr lang="en-US" dirty="0">
                <a:latin typeface="Verdana" panose="020B0604030504040204" pitchFamily="34" charset="0"/>
                <a:ea typeface="Verdana" panose="020B0604030504040204" pitchFamily="34" charset="0"/>
                <a:cs typeface="Verdana" panose="020B0604030504040204" pitchFamily="34" charset="0"/>
              </a:rPr>
              <a:t>a safety plan is developed, the safety decision will be “safe with a plan.”</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If items 1–8 do not sufficiently mitigate safety factors, item 9 or 10 in Section 4 should be checked. If item 9 or 10 is checked, no other items should be checked (unless some children were placed and others remain in the home). The safety decision will be marked as unsafe.</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If one or more safety threats are checked, at least one intervention must be checked. Conversely, if no safety threats are checked, there can be no safety interventions. This does not mean that a worker cannot provide a service referral. For example, if there are no safety threats, but the mother asks for information on getting into a job-training program, the worker should certainly provide the information. However, this information does not address a safety threat, so it is not recorded on this form.</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Section 4 records the final decision of unsafe. If the decision is unsafe, indicate if all children were placed. If only some children were placed, indicate which ones. Your rationale about why some children are placed while others remain in the home should be documented in the case record.</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Look closely at the language for safety decision for safe with a plan. In essence, we are stating that there is a threat to a child’s safety that is so serious that if the safety plan were not in place, we would have to protectively place the child. This is what will be marked if you have even a single safety threat marked in section #1 and have an in-home safety plan. This means that if you marked safety threats </a:t>
            </a:r>
            <a:r>
              <a:rPr lang="en-US" dirty="0" smtClean="0">
                <a:latin typeface="Verdana" panose="020B0604030504040204" pitchFamily="34" charset="0"/>
                <a:ea typeface="Verdana" panose="020B0604030504040204" pitchFamily="34" charset="0"/>
                <a:cs typeface="Verdana" panose="020B0604030504040204" pitchFamily="34" charset="0"/>
              </a:rPr>
              <a:t>when </a:t>
            </a:r>
            <a:r>
              <a:rPr lang="en-US" dirty="0">
                <a:latin typeface="Verdana" panose="020B0604030504040204" pitchFamily="34" charset="0"/>
                <a:ea typeface="Verdana" panose="020B0604030504040204" pitchFamily="34" charset="0"/>
                <a:cs typeface="Verdana" panose="020B0604030504040204" pitchFamily="34" charset="0"/>
              </a:rPr>
              <a:t>the actual conditions were not all that serious, or you did not </a:t>
            </a:r>
            <a:r>
              <a:rPr lang="en-US" dirty="0" smtClean="0">
                <a:latin typeface="Verdana" panose="020B0604030504040204" pitchFamily="34" charset="0"/>
                <a:ea typeface="Verdana" panose="020B0604030504040204" pitchFamily="34" charset="0"/>
                <a:cs typeface="Verdana" panose="020B0604030504040204" pitchFamily="34" charset="0"/>
              </a:rPr>
              <a:t>have </a:t>
            </a:r>
            <a:r>
              <a:rPr lang="en-US" dirty="0">
                <a:latin typeface="Verdana" panose="020B0604030504040204" pitchFamily="34" charset="0"/>
                <a:ea typeface="Verdana" panose="020B0604030504040204" pitchFamily="34" charset="0"/>
                <a:cs typeface="Verdana" panose="020B0604030504040204" pitchFamily="34" charset="0"/>
              </a:rPr>
              <a:t>the evidence but had a hunch that a safety threat was present, you are making a statement here that is not true.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There is a tendency to want to mark safety threats the moment we begin to have a notion that they may be present. That, however, is not how the tool is designed to be used. We are not trying to discourage marking threats when they are present—just the opposite. But be sure that the facts of this referral meet the threshold of the factor’s definition before marking it. This is particularly important in using “other.” </a:t>
            </a:r>
            <a:r>
              <a:rPr lang="en-US" dirty="0" smtClean="0">
                <a:latin typeface="Verdana" panose="020B0604030504040204" pitchFamily="34" charset="0"/>
                <a:ea typeface="Verdana" panose="020B0604030504040204" pitchFamily="34" charset="0"/>
                <a:cs typeface="Verdana" panose="020B0604030504040204" pitchFamily="34" charset="0"/>
              </a:rPr>
              <a:t>Use </a:t>
            </a:r>
            <a:r>
              <a:rPr lang="en-US" dirty="0">
                <a:latin typeface="Verdana" panose="020B0604030504040204" pitchFamily="34" charset="0"/>
                <a:ea typeface="Verdana" panose="020B0604030504040204" pitchFamily="34" charset="0"/>
                <a:cs typeface="Verdana" panose="020B0604030504040204" pitchFamily="34" charset="0"/>
              </a:rPr>
              <a:t>“other” </a:t>
            </a:r>
            <a:r>
              <a:rPr lang="en-US" dirty="0" smtClean="0">
                <a:latin typeface="Verdana" panose="020B0604030504040204" pitchFamily="34" charset="0"/>
                <a:ea typeface="Verdana" panose="020B0604030504040204" pitchFamily="34" charset="0"/>
                <a:cs typeface="Verdana" panose="020B0604030504040204" pitchFamily="34" charset="0"/>
              </a:rPr>
              <a:t>only if unique </a:t>
            </a:r>
            <a:r>
              <a:rPr lang="en-US" dirty="0">
                <a:latin typeface="Verdana" panose="020B0604030504040204" pitchFamily="34" charset="0"/>
                <a:ea typeface="Verdana" panose="020B0604030504040204" pitchFamily="34" charset="0"/>
                <a:cs typeface="Verdana" panose="020B0604030504040204" pitchFamily="34" charset="0"/>
              </a:rPr>
              <a:t>circumstance </a:t>
            </a:r>
            <a:r>
              <a:rPr lang="en-US" dirty="0" smtClean="0">
                <a:latin typeface="Verdana" panose="020B0604030504040204" pitchFamily="34" charset="0"/>
                <a:ea typeface="Verdana" panose="020B0604030504040204" pitchFamily="34" charset="0"/>
                <a:cs typeface="Verdana" panose="020B0604030504040204" pitchFamily="34" charset="0"/>
              </a:rPr>
              <a:t>that you </a:t>
            </a:r>
            <a:r>
              <a:rPr lang="en-US" dirty="0">
                <a:latin typeface="Verdana" panose="020B0604030504040204" pitchFamily="34" charset="0"/>
                <a:ea typeface="Verdana" panose="020B0604030504040204" pitchFamily="34" charset="0"/>
                <a:cs typeface="Verdana" panose="020B0604030504040204" pitchFamily="34" charset="0"/>
              </a:rPr>
              <a:t>cannot control </a:t>
            </a:r>
            <a:r>
              <a:rPr lang="en-US" dirty="0" smtClean="0">
                <a:latin typeface="Verdana" panose="020B0604030504040204" pitchFamily="34" charset="0"/>
                <a:ea typeface="Verdana" panose="020B0604030504040204" pitchFamily="34" charset="0"/>
                <a:cs typeface="Verdana" panose="020B0604030504040204" pitchFamily="34" charset="0"/>
              </a:rPr>
              <a:t>with </a:t>
            </a:r>
            <a:r>
              <a:rPr lang="en-US" dirty="0">
                <a:latin typeface="Verdana" panose="020B0604030504040204" pitchFamily="34" charset="0"/>
                <a:ea typeface="Verdana" panose="020B0604030504040204" pitchFamily="34" charset="0"/>
                <a:cs typeface="Verdana" panose="020B0604030504040204" pitchFamily="34" charset="0"/>
              </a:rPr>
              <a:t>a safety </a:t>
            </a:r>
            <a:r>
              <a:rPr lang="en-US" dirty="0" smtClean="0">
                <a:latin typeface="Verdana" panose="020B0604030504040204" pitchFamily="34" charset="0"/>
                <a:ea typeface="Verdana" panose="020B0604030504040204" pitchFamily="34" charset="0"/>
                <a:cs typeface="Verdana" panose="020B0604030504040204" pitchFamily="34" charset="0"/>
              </a:rPr>
              <a:t>intervention </a:t>
            </a:r>
            <a:r>
              <a:rPr lang="en-US" dirty="0">
                <a:latin typeface="Verdana" panose="020B0604030504040204" pitchFamily="34" charset="0"/>
                <a:ea typeface="Verdana" panose="020B0604030504040204" pitchFamily="34" charset="0"/>
                <a:cs typeface="Verdana" panose="020B0604030504040204" pitchFamily="34" charset="0"/>
              </a:rPr>
              <a:t>will lead to removing the child.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Does this mean that if </a:t>
            </a:r>
            <a:r>
              <a:rPr lang="en-US" dirty="0" smtClean="0">
                <a:latin typeface="Verdana" panose="020B0604030504040204" pitchFamily="34" charset="0"/>
                <a:ea typeface="Verdana" panose="020B0604030504040204" pitchFamily="34" charset="0"/>
                <a:cs typeface="Verdana" panose="020B0604030504040204" pitchFamily="34" charset="0"/>
              </a:rPr>
              <a:t>red </a:t>
            </a:r>
            <a:r>
              <a:rPr lang="en-US" dirty="0">
                <a:latin typeface="Verdana" panose="020B0604030504040204" pitchFamily="34" charset="0"/>
                <a:ea typeface="Verdana" panose="020B0604030504040204" pitchFamily="34" charset="0"/>
                <a:cs typeface="Verdana" panose="020B0604030504040204" pitchFamily="34" charset="0"/>
              </a:rPr>
              <a:t>flags </a:t>
            </a:r>
            <a:r>
              <a:rPr lang="en-US" dirty="0" smtClean="0">
                <a:latin typeface="Verdana" panose="020B0604030504040204" pitchFamily="34" charset="0"/>
                <a:ea typeface="Verdana" panose="020B0604030504040204" pitchFamily="34" charset="0"/>
                <a:cs typeface="Verdana" panose="020B0604030504040204" pitchFamily="34" charset="0"/>
              </a:rPr>
              <a:t>regarding the possibility of a </a:t>
            </a:r>
            <a:r>
              <a:rPr lang="en-US" dirty="0">
                <a:latin typeface="Verdana" panose="020B0604030504040204" pitchFamily="34" charset="0"/>
                <a:ea typeface="Verdana" panose="020B0604030504040204" pitchFamily="34" charset="0"/>
                <a:cs typeface="Verdana" panose="020B0604030504040204" pitchFamily="34" charset="0"/>
              </a:rPr>
              <a:t>safety threat </a:t>
            </a:r>
            <a:r>
              <a:rPr lang="en-US" dirty="0" smtClean="0">
                <a:latin typeface="Verdana" panose="020B0604030504040204" pitchFamily="34" charset="0"/>
                <a:ea typeface="Verdana" panose="020B0604030504040204" pitchFamily="34" charset="0"/>
                <a:cs typeface="Verdana" panose="020B0604030504040204" pitchFamily="34" charset="0"/>
              </a:rPr>
              <a:t>are present </a:t>
            </a:r>
            <a:r>
              <a:rPr lang="en-US" dirty="0">
                <a:latin typeface="Verdana" panose="020B0604030504040204" pitchFamily="34" charset="0"/>
                <a:ea typeface="Verdana" panose="020B0604030504040204" pitchFamily="34" charset="0"/>
                <a:cs typeface="Verdana" panose="020B0604030504040204" pitchFamily="34" charset="0"/>
              </a:rPr>
              <a:t>but you do not have </a:t>
            </a:r>
            <a:r>
              <a:rPr lang="en-US" dirty="0" smtClean="0">
                <a:latin typeface="Verdana" panose="020B0604030504040204" pitchFamily="34" charset="0"/>
                <a:ea typeface="Verdana" panose="020B0604030504040204" pitchFamily="34" charset="0"/>
                <a:cs typeface="Verdana" panose="020B0604030504040204" pitchFamily="34" charset="0"/>
              </a:rPr>
              <a:t>proof, </a:t>
            </a:r>
            <a:r>
              <a:rPr lang="en-US" dirty="0">
                <a:latin typeface="Verdana" panose="020B0604030504040204" pitchFamily="34" charset="0"/>
                <a:ea typeface="Verdana" panose="020B0604030504040204" pitchFamily="34" charset="0"/>
                <a:cs typeface="Verdana" panose="020B0604030504040204" pitchFamily="34" charset="0"/>
              </a:rPr>
              <a:t>or </a:t>
            </a:r>
            <a:r>
              <a:rPr lang="en-US" dirty="0" smtClean="0">
                <a:latin typeface="Verdana" panose="020B0604030504040204" pitchFamily="34" charset="0"/>
                <a:ea typeface="Verdana" panose="020B0604030504040204" pitchFamily="34" charset="0"/>
                <a:cs typeface="Verdana" panose="020B0604030504040204" pitchFamily="34" charset="0"/>
              </a:rPr>
              <a:t>if your </a:t>
            </a:r>
            <a:r>
              <a:rPr lang="en-US" dirty="0">
                <a:latin typeface="Verdana" panose="020B0604030504040204" pitchFamily="34" charset="0"/>
                <a:ea typeface="Verdana" panose="020B0604030504040204" pitchFamily="34" charset="0"/>
                <a:cs typeface="Verdana" panose="020B0604030504040204" pitchFamily="34" charset="0"/>
              </a:rPr>
              <a:t>social work judgment tells you that this family is very near the level of a safety threat but is not quite there, </a:t>
            </a:r>
            <a:r>
              <a:rPr lang="en-US" dirty="0" smtClean="0">
                <a:latin typeface="Verdana" panose="020B0604030504040204" pitchFamily="34" charset="0"/>
                <a:ea typeface="Verdana" panose="020B0604030504040204" pitchFamily="34" charset="0"/>
                <a:cs typeface="Verdana" panose="020B0604030504040204" pitchFamily="34" charset="0"/>
              </a:rPr>
              <a:t>you </a:t>
            </a:r>
            <a:r>
              <a:rPr lang="en-US" dirty="0">
                <a:latin typeface="Verdana" panose="020B0604030504040204" pitchFamily="34" charset="0"/>
                <a:ea typeface="Verdana" panose="020B0604030504040204" pitchFamily="34" charset="0"/>
                <a:cs typeface="Verdana" panose="020B0604030504040204" pitchFamily="34" charset="0"/>
              </a:rPr>
              <a:t>should ignore that information? Absolutely not. It only means that rather than marking the safety item, your narrative should reflect your concerns. If you pass the referral to a court worker or ongoing worker, let them know that you did not mark, for example, safety factor #2, but you have noticed some indicators worth watching. These “watch list” issues may well be risk factors or family needs in subsequent assessments. They may become safety threats later. Remember that safety assessment is dynamic and ongoing. Today, mark only those items that reach the safety threat threshold today.</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3"/>
              </a:buBlip>
            </a:pPr>
            <a:r>
              <a:rPr lang="en-US" dirty="0">
                <a:latin typeface="Verdana" panose="020B0604030504040204" pitchFamily="34" charset="0"/>
                <a:ea typeface="Verdana" panose="020B0604030504040204" pitchFamily="34" charset="0"/>
                <a:cs typeface="Verdana" panose="020B0604030504040204" pitchFamily="34" charset="0"/>
              </a:rPr>
              <a:t>DIGGING DEEPER: Some workers will express frustration that there is no specific formula such as SAFETY THREAT(x) + PROTECTIVE ACTIONS(y) = SAFETY INTERVENTIONS (a+b). This is an example of the important contribution of clinical judgment in combination with the structure of the SDM model. The safety assessment provides focus and structure, but the wide array of imminent threats, family constellations, and available resources make it impossible to develop a “recipe.”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4"/>
              </a:buBlip>
              <a:tabLst>
                <a:tab pos="342760" algn="l"/>
              </a:tabLst>
            </a:pPr>
            <a:r>
              <a:rPr lang="en-US" dirty="0">
                <a:latin typeface="Verdana" panose="020B0604030504040204" pitchFamily="34" charset="0"/>
                <a:ea typeface="Verdana" panose="020B0604030504040204" pitchFamily="34" charset="0"/>
                <a:cs typeface="Verdana" panose="020B0604030504040204" pitchFamily="34" charset="0"/>
              </a:rPr>
              <a:t>PRACTICE LINKS: Family Group Decision Making or </a:t>
            </a:r>
            <a:r>
              <a:rPr lang="en-US" dirty="0" smtClean="0">
                <a:latin typeface="Verdana" panose="020B0604030504040204" pitchFamily="34" charset="0"/>
                <a:ea typeface="Verdana" panose="020B0604030504040204" pitchFamily="34" charset="0"/>
                <a:cs typeface="Verdana" panose="020B0604030504040204" pitchFamily="34" charset="0"/>
              </a:rPr>
              <a:t>TDM </a:t>
            </a:r>
            <a:r>
              <a:rPr lang="en-US" dirty="0">
                <a:latin typeface="Verdana" panose="020B0604030504040204" pitchFamily="34" charset="0"/>
                <a:ea typeface="Verdana" panose="020B0604030504040204" pitchFamily="34" charset="0"/>
                <a:cs typeface="Verdana" panose="020B0604030504040204" pitchFamily="34" charset="0"/>
              </a:rPr>
              <a:t>counties should incorporate their SDM safety assessment into meetings related to the decision to remove </a:t>
            </a:r>
            <a:r>
              <a:rPr lang="en-US" dirty="0" smtClean="0">
                <a:latin typeface="Verdana" panose="020B0604030504040204" pitchFamily="34" charset="0"/>
                <a:ea typeface="Verdana" panose="020B0604030504040204" pitchFamily="34" charset="0"/>
                <a:cs typeface="Verdana" panose="020B0604030504040204" pitchFamily="34" charset="0"/>
              </a:rPr>
              <a:t>or</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return </a:t>
            </a:r>
            <a:r>
              <a:rPr lang="en-US" dirty="0">
                <a:latin typeface="Verdana" panose="020B0604030504040204" pitchFamily="34" charset="0"/>
                <a:ea typeface="Verdana" panose="020B0604030504040204" pitchFamily="34" charset="0"/>
                <a:cs typeface="Verdana" panose="020B0604030504040204" pitchFamily="34" charset="0"/>
              </a:rPr>
              <a:t>a child during the course of an investigation. In most situations, it is impossible to have a meeting prior to removing a child. If a meeting can be arranged the following day, use the completed safety assessment to explain the reasons the child was removed. Be specific about the conditions in this family that created imminent danger. Explain what protective capacities were identified and why these were insufficient to prevent removal at the time. Invite family input about the following questions: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457015" indent="-228507">
              <a:spcBef>
                <a:spcPts val="0"/>
              </a:spcBef>
              <a:buFont typeface="Verdana" panose="020B060403050404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Do</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safety </a:t>
            </a:r>
            <a:r>
              <a:rPr lang="en-US" dirty="0">
                <a:latin typeface="Verdana" panose="020B0604030504040204" pitchFamily="34" charset="0"/>
                <a:ea typeface="Verdana" panose="020B0604030504040204" pitchFamily="34" charset="0"/>
                <a:cs typeface="Verdana" panose="020B0604030504040204" pitchFamily="34" charset="0"/>
              </a:rPr>
              <a:t>threats remain or have </a:t>
            </a:r>
            <a:r>
              <a:rPr lang="en-US" dirty="0" smtClean="0">
                <a:latin typeface="Verdana" panose="020B0604030504040204" pitchFamily="34" charset="0"/>
                <a:ea typeface="Verdana" panose="020B0604030504040204" pitchFamily="34" charset="0"/>
                <a:cs typeface="Verdana" panose="020B0604030504040204" pitchFamily="34" charset="0"/>
              </a:rPr>
              <a:t>they been resolved?</a:t>
            </a:r>
            <a:endParaRPr lang="en-US" dirty="0">
              <a:latin typeface="Verdana" panose="020B0604030504040204" pitchFamily="34" charset="0"/>
              <a:ea typeface="Verdana" panose="020B0604030504040204" pitchFamily="34" charset="0"/>
              <a:cs typeface="Verdana" panose="020B0604030504040204" pitchFamily="34" charset="0"/>
            </a:endParaRPr>
          </a:p>
          <a:p>
            <a:pPr marL="457015" indent="-228507">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57015" indent="-228507">
              <a:spcBef>
                <a:spcPts val="0"/>
              </a:spcBef>
              <a:buFont typeface="Verdana" panose="020B060403050404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Should any </a:t>
            </a:r>
            <a:r>
              <a:rPr lang="en-US" dirty="0">
                <a:latin typeface="Verdana" panose="020B0604030504040204" pitchFamily="34" charset="0"/>
                <a:ea typeface="Verdana" panose="020B0604030504040204" pitchFamily="34" charset="0"/>
                <a:cs typeface="Verdana" panose="020B0604030504040204" pitchFamily="34" charset="0"/>
              </a:rPr>
              <a:t>additional protective capacities </a:t>
            </a:r>
            <a:r>
              <a:rPr lang="en-US" dirty="0" smtClean="0">
                <a:latin typeface="Verdana" panose="020B0604030504040204" pitchFamily="34" charset="0"/>
                <a:ea typeface="Verdana" panose="020B0604030504040204" pitchFamily="34" charset="0"/>
                <a:cs typeface="Verdana" panose="020B0604030504040204" pitchFamily="34" charset="0"/>
              </a:rPr>
              <a:t>be considered?</a:t>
            </a:r>
            <a:endParaRPr lang="en-US" dirty="0">
              <a:latin typeface="Verdana" panose="020B0604030504040204" pitchFamily="34" charset="0"/>
              <a:ea typeface="Verdana" panose="020B0604030504040204" pitchFamily="34" charset="0"/>
              <a:cs typeface="Verdana" panose="020B0604030504040204" pitchFamily="34" charset="0"/>
            </a:endParaRPr>
          </a:p>
          <a:p>
            <a:pPr marL="457015" indent="-228507">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57015" indent="-228507">
              <a:spcBef>
                <a:spcPts val="0"/>
              </a:spcBef>
              <a:buFont typeface="Verdana" panose="020B060403050404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Could any </a:t>
            </a:r>
            <a:r>
              <a:rPr lang="en-US" dirty="0">
                <a:latin typeface="Verdana" panose="020B0604030504040204" pitchFamily="34" charset="0"/>
                <a:ea typeface="Verdana" panose="020B0604030504040204" pitchFamily="34" charset="0"/>
                <a:cs typeface="Verdana" panose="020B0604030504040204" pitchFamily="34" charset="0"/>
              </a:rPr>
              <a:t>additional interventions </a:t>
            </a:r>
            <a:r>
              <a:rPr lang="en-US" dirty="0" smtClean="0">
                <a:latin typeface="Verdana" panose="020B0604030504040204" pitchFamily="34" charset="0"/>
                <a:ea typeface="Verdana" panose="020B0604030504040204" pitchFamily="34" charset="0"/>
                <a:cs typeface="Verdana" panose="020B0604030504040204" pitchFamily="34" charset="0"/>
              </a:rPr>
              <a:t>mitigate </a:t>
            </a:r>
            <a:r>
              <a:rPr lang="en-US" dirty="0">
                <a:latin typeface="Verdana" panose="020B0604030504040204" pitchFamily="34" charset="0"/>
                <a:ea typeface="Verdana" panose="020B0604030504040204" pitchFamily="34" charset="0"/>
                <a:cs typeface="Verdana" panose="020B0604030504040204" pitchFamily="34" charset="0"/>
              </a:rPr>
              <a:t>safety </a:t>
            </a:r>
            <a:r>
              <a:rPr lang="en-US" dirty="0" smtClean="0">
                <a:latin typeface="Verdana" panose="020B0604030504040204" pitchFamily="34" charset="0"/>
                <a:ea typeface="Verdana" panose="020B0604030504040204" pitchFamily="34" charset="0"/>
                <a:cs typeface="Verdana" panose="020B0604030504040204" pitchFamily="34" charset="0"/>
              </a:rPr>
              <a:t>threats?</a:t>
            </a:r>
            <a:endParaRPr lang="en-US" dirty="0">
              <a:latin typeface="Verdana" panose="020B0604030504040204" pitchFamily="34" charset="0"/>
              <a:ea typeface="Verdana" panose="020B0604030504040204" pitchFamily="34" charset="0"/>
              <a:cs typeface="Verdana" panose="020B0604030504040204" pitchFamily="34" charset="0"/>
            </a:endParaRPr>
          </a:p>
          <a:p>
            <a:pPr marL="228508" indent="0">
              <a:spcBef>
                <a:spcPts val="0"/>
              </a:spcBef>
              <a:buFont typeface="Verdana" panose="020B0604030504040204" pitchFamily="34" charse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228508" indent="0">
              <a:spcBef>
                <a:spcPts val="0"/>
              </a:spcBef>
              <a:buFont typeface="Verdana" panose="020B0604030504040204" pitchFamily="34" charset="0"/>
              <a:buNone/>
            </a:pPr>
            <a:r>
              <a:rPr lang="en-US" dirty="0" smtClean="0">
                <a:latin typeface="Verdana" panose="020B0604030504040204" pitchFamily="34" charset="0"/>
                <a:ea typeface="Verdana" panose="020B0604030504040204" pitchFamily="34" charset="0"/>
                <a:cs typeface="Verdana" panose="020B0604030504040204" pitchFamily="34" charset="0"/>
              </a:rPr>
              <a:t>If </a:t>
            </a:r>
            <a:r>
              <a:rPr lang="en-US" dirty="0">
                <a:latin typeface="Verdana" panose="020B0604030504040204" pitchFamily="34" charset="0"/>
                <a:ea typeface="Verdana" panose="020B0604030504040204" pitchFamily="34" charset="0"/>
                <a:cs typeface="Verdana" panose="020B0604030504040204" pitchFamily="34" charset="0"/>
              </a:rPr>
              <a:t>all safety threats are resolved, the safety decision is now safe. The child should return home.</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If a safety plan can be developed, complete a safety plan during the meeting. The child may return home as long as the safety plan is in place. If no safety plan can be developed, proceed with detention. If anything has changed, complete a new safety assessment.</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5"/>
              </a:buBlip>
              <a:tabLst>
                <a:tab pos="342760" algn="l"/>
              </a:tabLst>
            </a:pPr>
            <a:r>
              <a:rPr lang="en-US" dirty="0">
                <a:latin typeface="Verdana" panose="020B0604030504040204" pitchFamily="34" charset="0"/>
                <a:ea typeface="Verdana" panose="020B0604030504040204" pitchFamily="34" charset="0"/>
                <a:cs typeface="Verdana" panose="020B0604030504040204" pitchFamily="34" charset="0"/>
              </a:rPr>
              <a:t>COMPUTER NOTE: You may create multiple safety assessments. Create a new one whenever conditions change. </a:t>
            </a:r>
            <a:r>
              <a:rPr lang="en-US" dirty="0" smtClean="0">
                <a:latin typeface="Verdana" panose="020B0604030504040204" pitchFamily="34" charset="0"/>
                <a:ea typeface="Verdana" panose="020B0604030504040204" pitchFamily="34" charset="0"/>
                <a:cs typeface="Verdana" panose="020B0604030504040204" pitchFamily="34" charset="0"/>
              </a:rPr>
              <a:t>You also may create </a:t>
            </a:r>
            <a:r>
              <a:rPr lang="en-US" dirty="0">
                <a:latin typeface="Verdana" panose="020B0604030504040204" pitchFamily="34" charset="0"/>
                <a:ea typeface="Verdana" panose="020B0604030504040204" pitchFamily="34" charset="0"/>
                <a:cs typeface="Verdana" panose="020B0604030504040204" pitchFamily="34" charset="0"/>
              </a:rPr>
              <a:t>safety assessments on different households within the same referral. Be sure to NAME the household correctly. The more accurately you spell the name, and the more consistently you use the same names on future SDM assessments, the easier it will be to track your assessment history.</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25247304-57D7-438A-BE02-671ED1C5BF3A}" type="slidenum">
              <a:rPr lang="en-US" altLang="en-US" sz="1100">
                <a:solidFill>
                  <a:prstClr val="black"/>
                </a:solidFill>
                <a:latin typeface="Verdana" charset="0"/>
                <a:ea typeface="MS PGothic" charset="0"/>
                <a:cs typeface="MS PGothic" charset="0"/>
              </a:rPr>
              <a:pPr/>
              <a:t>5</a:t>
            </a:fld>
            <a:endParaRPr lang="en-US" alt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396565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In gathering information necessary for the safety assessment, we recommend organizing your conversations with families around the Three Questions mentioned earlier: What are we worried about? What is working well? What do you think needs to happen next to make this better? Social workers can use these questions to start getting critical information about safety threats, protective abilities, and possible interventions and then ask more detailed and pointed questions for further information. The onsite training will provide opportunities to “try on” and practice the Three Questions strategy.</a:t>
            </a:r>
          </a:p>
          <a:p>
            <a:endParaRPr lang="en-US" dirty="0"/>
          </a:p>
        </p:txBody>
      </p:sp>
      <p:sp>
        <p:nvSpPr>
          <p:cNvPr id="4" name="Slide Number Placeholder 3"/>
          <p:cNvSpPr>
            <a:spLocks noGrp="1"/>
          </p:cNvSpPr>
          <p:nvPr>
            <p:ph type="sldNum" sz="quarter" idx="10"/>
          </p:nvPr>
        </p:nvSpPr>
        <p:spPr/>
        <p:txBody>
          <a:bodyPr/>
          <a:lstStyle/>
          <a:p>
            <a:fld id="{702A6400-8E06-43CF-BF08-B5A29F4378A6}" type="slidenum">
              <a:rPr lang="en-US" sz="1100">
                <a:solidFill>
                  <a:prstClr val="black"/>
                </a:solidFill>
                <a:latin typeface="Verdana" charset="0"/>
                <a:ea typeface="MS PGothic" charset="0"/>
                <a:cs typeface="MS PGothic" charset="0"/>
              </a:rPr>
              <a:pPr/>
              <a:t>6</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425738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dirty="0" smtClean="0">
                <a:latin typeface="Verdana" panose="020B0604030504040204" pitchFamily="34" charset="0"/>
                <a:ea typeface="Verdana" panose="020B0604030504040204" pitchFamily="34" charset="0"/>
                <a:cs typeface="Verdana" panose="020B0604030504040204" pitchFamily="34" charset="0"/>
              </a:rPr>
              <a:t>Here</a:t>
            </a:r>
            <a:r>
              <a:rPr lang="en-AU" baseline="0" dirty="0" smtClean="0">
                <a:latin typeface="Verdana" panose="020B0604030504040204" pitchFamily="34" charset="0"/>
                <a:ea typeface="Verdana" panose="020B0604030504040204" pitchFamily="34" charset="0"/>
                <a:cs typeface="Verdana" panose="020B0604030504040204" pitchFamily="34" charset="0"/>
              </a:rPr>
              <a:t> i</a:t>
            </a:r>
            <a:r>
              <a:rPr lang="en-AU" dirty="0" smtClean="0">
                <a:latin typeface="Verdana" panose="020B0604030504040204" pitchFamily="34" charset="0"/>
                <a:ea typeface="Verdana" panose="020B0604030504040204" pitchFamily="34" charset="0"/>
                <a:cs typeface="Verdana" panose="020B0604030504040204" pitchFamily="34" charset="0"/>
              </a:rPr>
              <a:t>s </a:t>
            </a:r>
            <a:r>
              <a:rPr lang="en-AU" dirty="0">
                <a:latin typeface="Verdana" panose="020B0604030504040204" pitchFamily="34" charset="0"/>
                <a:ea typeface="Verdana" panose="020B0604030504040204" pitchFamily="34" charset="0"/>
                <a:cs typeface="Verdana" panose="020B0604030504040204" pitchFamily="34" charset="0"/>
              </a:rPr>
              <a:t>a graphic look at the presumptive decisions for the safety assessment.</a:t>
            </a:r>
            <a:endParaRPr lang="en-AU"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z="1100">
                <a:solidFill>
                  <a:prstClr val="black"/>
                </a:solidFill>
                <a:latin typeface="Verdana" charset="0"/>
                <a:ea typeface="MS PGothic" charset="0"/>
                <a:cs typeface="MS PGothic" charset="0"/>
              </a:rPr>
              <a:pPr/>
              <a:t>7</a:t>
            </a:fld>
            <a:endParaRPr lang="en-US" sz="110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263320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Let’s discuss the main changes to safety threats.</a:t>
            </a:r>
            <a:endParaRPr lang="en-US" dirty="0"/>
          </a:p>
        </p:txBody>
      </p:sp>
      <p:sp>
        <p:nvSpPr>
          <p:cNvPr id="4" name="Slide Number Placeholder 3"/>
          <p:cNvSpPr>
            <a:spLocks noGrp="1"/>
          </p:cNvSpPr>
          <p:nvPr>
            <p:ph type="sldNum" sz="quarter" idx="10"/>
          </p:nvPr>
        </p:nvSpPr>
        <p:spPr/>
        <p:txBody>
          <a:bodyPr/>
          <a:lstStyle/>
          <a:p>
            <a:fld id="{1545D1B4-68CF-4838-9362-7AB337958835}" type="slidenum">
              <a:rPr lang="en-US" smtClean="0"/>
              <a:t>8</a:t>
            </a:fld>
            <a:endParaRPr lang="en-US" dirty="0"/>
          </a:p>
        </p:txBody>
      </p:sp>
    </p:spTree>
    <p:extLst>
      <p:ext uri="{BB962C8B-B14F-4D97-AF65-F5344CB8AC3E}">
        <p14:creationId xmlns:p14="http://schemas.microsoft.com/office/powerpoint/2010/main" val="123430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0" y="2825750"/>
            <a:ext cx="9144000" cy="6881962"/>
          </a:xfrm>
          <a:prstGeom prst="rect">
            <a:avLst/>
          </a:prstGeom>
        </p:spPr>
      </p:pic>
      <p:sp>
        <p:nvSpPr>
          <p:cNvPr id="8" name="Rectangle 7"/>
          <p:cNvSpPr/>
          <p:nvPr userDrawn="1"/>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52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37177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extBox 1"/>
          <p:cNvSpPr txBox="1"/>
          <p:nvPr userDrawn="1"/>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a:solidFill>
                <a:srgbClr val="FFFFFF"/>
              </a:solidFill>
              <a:cs typeface="Verdana"/>
            </a:endParaRPr>
          </a:p>
        </p:txBody>
      </p:sp>
    </p:spTree>
    <p:extLst>
      <p:ext uri="{BB962C8B-B14F-4D97-AF65-F5344CB8AC3E}">
        <p14:creationId xmlns:p14="http://schemas.microsoft.com/office/powerpoint/2010/main" val="2310367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764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628161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94041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84426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630633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87519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400878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95523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557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72899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855284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085280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648852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092380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314777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894657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4087508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300272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28631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sp>
        <p:nvSpPr>
          <p:cNvPr id="8" name="Rectangle 7"/>
          <p:cNvSpPr/>
          <p:nvPr userDrawn="1"/>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Rectangle 8"/>
          <p:cNvSpPr/>
          <p:nvPr userDrawn="1"/>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a:solidFill>
                <a:srgbClr val="FFFFFF"/>
              </a:solidFill>
              <a:cs typeface="Verdana"/>
            </a:endParaRPr>
          </a:p>
        </p:txBody>
      </p:sp>
    </p:spTree>
    <p:extLst>
      <p:ext uri="{BB962C8B-B14F-4D97-AF65-F5344CB8AC3E}">
        <p14:creationId xmlns:p14="http://schemas.microsoft.com/office/powerpoint/2010/main" val="860099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414462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127195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922268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046637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1" y="1385182"/>
            <a:ext cx="8229599" cy="4617267"/>
          </a:xfrm>
        </p:spPr>
        <p:txBody>
          <a:bodyPr>
            <a:noAutofit/>
          </a:bodyPr>
          <a:lstStyle>
            <a:lvl1pPr marL="0" indent="0">
              <a:lnSpc>
                <a:spcPct val="100000"/>
              </a:lnSpc>
              <a:spcBef>
                <a:spcPts val="0"/>
              </a:spcBef>
              <a:buFontTx/>
              <a:buNone/>
              <a:defRPr sz="1200"/>
            </a:lvl1pPr>
            <a:lvl2pPr>
              <a:lnSpc>
                <a:spcPct val="100000"/>
              </a:lnSpc>
              <a:spcBef>
                <a:spcPts val="0"/>
              </a:spcBef>
              <a:defRPr sz="12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18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789841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Rectangle 8"/>
          <p:cNvSpPr/>
          <p:nvPr/>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smtClean="0">
              <a:solidFill>
                <a:srgbClr val="FFFFFF"/>
              </a:solidFill>
              <a:cs typeface="Verdana"/>
            </a:endParaRPr>
          </a:p>
        </p:txBody>
      </p:sp>
    </p:spTree>
    <p:extLst>
      <p:ext uri="{BB962C8B-B14F-4D97-AF65-F5344CB8AC3E}">
        <p14:creationId xmlns:p14="http://schemas.microsoft.com/office/powerpoint/2010/main" val="3663090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03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231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a:defRPr/>
            </a:pPr>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43"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77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4" name="Rectangle 13"/>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a:defRPr/>
            </a:pPr>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smtClean="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75734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defTabSz="342900"/>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84060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a:defRPr/>
            </a:pPr>
            <a:endParaRPr lang="en-US" dirty="0">
              <a:solidFill>
                <a:srgbClr val="484C45"/>
              </a:solidFill>
            </a:endParaRPr>
          </a:p>
        </p:txBody>
      </p:sp>
      <p:sp>
        <p:nvSpPr>
          <p:cNvPr id="8" name="Rectangle 7"/>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b="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209566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2010736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968908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382200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72035" name="Rectangle 3"/>
          <p:cNvSpPr>
            <a:spLocks noGrp="1" noChangeArrowheads="1"/>
          </p:cNvSpPr>
          <p:nvPr>
            <p:ph type="ctrTitle"/>
          </p:nvPr>
        </p:nvSpPr>
        <p:spPr>
          <a:xfrm>
            <a:off x="1371600" y="1447802"/>
            <a:ext cx="7391400" cy="1470025"/>
          </a:xfrm>
        </p:spPr>
        <p:txBody>
          <a:bodyPr/>
          <a:lstStyle>
            <a:lvl1pPr>
              <a:defRPr sz="2700"/>
            </a:lvl1pPr>
          </a:lstStyle>
          <a:p>
            <a:r>
              <a:rPr lang="en-US"/>
              <a:t>Click to edit Master title style</a:t>
            </a:r>
          </a:p>
        </p:txBody>
      </p:sp>
      <p:sp>
        <p:nvSpPr>
          <p:cNvPr id="172036" name="Rectangle 4"/>
          <p:cNvSpPr>
            <a:spLocks noGrp="1" noChangeArrowheads="1"/>
          </p:cNvSpPr>
          <p:nvPr>
            <p:ph type="subTitle" idx="1"/>
          </p:nvPr>
        </p:nvSpPr>
        <p:spPr>
          <a:xfrm>
            <a:off x="1371600" y="3352800"/>
            <a:ext cx="7086600" cy="2286000"/>
          </a:xfrm>
        </p:spPr>
        <p:txBody>
          <a:bodyPr/>
          <a:lstStyle>
            <a:lvl1pPr marL="0" indent="0">
              <a:buFontTx/>
              <a:buNone/>
              <a:defRPr sz="2100"/>
            </a:lvl1pPr>
          </a:lstStyle>
          <a:p>
            <a:r>
              <a:rPr lang="en-US"/>
              <a:t>Click to edit Master subtitle style</a:t>
            </a:r>
          </a:p>
        </p:txBody>
      </p:sp>
      <p:sp>
        <p:nvSpPr>
          <p:cNvPr id="7" name="Rectangle 8"/>
          <p:cNvSpPr>
            <a:spLocks noGrp="1" noChangeArrowheads="1"/>
          </p:cNvSpPr>
          <p:nvPr>
            <p:ph type="dt" sz="half" idx="10"/>
          </p:nvPr>
        </p:nvSpPr>
        <p:spPr>
          <a:xfrm>
            <a:off x="1295400" y="6245225"/>
            <a:ext cx="2286000" cy="476250"/>
          </a:xfrm>
          <a:prstGeom prst="rect">
            <a:avLst/>
          </a:prstGeom>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9"/>
          <p:cNvSpPr>
            <a:spLocks noGrp="1" noChangeArrowheads="1"/>
          </p:cNvSpPr>
          <p:nvPr>
            <p:ph type="ftr" sz="quarter" idx="11"/>
          </p:nvPr>
        </p:nvSpPr>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218216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3932802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2"/>
            <a:ext cx="76200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524000"/>
            <a:ext cx="7848600" cy="4572000"/>
          </a:xfrm>
        </p:spPr>
        <p:txBody>
          <a:bodyPr/>
          <a:lstStyle/>
          <a:p>
            <a:pPr lvl="0"/>
            <a:endParaRPr lang="en-US" noProof="0" dirty="0" smtClean="0"/>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953652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Slide -- no phot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727200"/>
            <a:ext cx="9144000" cy="730250"/>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sp>
        <p:nvSpPr>
          <p:cNvPr id="4" name="Rectangle 3"/>
          <p:cNvSpPr>
            <a:spLocks noChangeArrowheads="1"/>
          </p:cNvSpPr>
          <p:nvPr/>
        </p:nvSpPr>
        <p:spPr bwMode="auto">
          <a:xfrm>
            <a:off x="0" y="1719264"/>
            <a:ext cx="9144000" cy="219075"/>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pic>
        <p:nvPicPr>
          <p:cNvPr id="5"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4962" y="481016"/>
            <a:ext cx="30421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323">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70091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9973046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16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4" name="Rectangle 13"/>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defTabSz="342900"/>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userDrawn="1"/>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52159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4"/>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8" name="Rectangle 7"/>
          <p:cNvSpPr/>
          <p:nvPr userDrawn="1"/>
        </p:nvSpPr>
        <p:spPr>
          <a:xfrm>
            <a:off x="0" y="962002"/>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18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4"/>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953169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39008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Tree>
    <p:extLst>
      <p:ext uri="{BB962C8B-B14F-4D97-AF65-F5344CB8AC3E}">
        <p14:creationId xmlns:p14="http://schemas.microsoft.com/office/powerpoint/2010/main" val="2490251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924430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47096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60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defTabSz="342900"/>
            <a:endParaRPr lang="en-US" dirty="0">
              <a:solidFill>
                <a:srgbClr val="484C45"/>
              </a:solidFill>
            </a:endParaRPr>
          </a:p>
        </p:txBody>
      </p:sp>
      <p:sp>
        <p:nvSpPr>
          <p:cNvPr id="15" name="Text Placeholder 4"/>
          <p:cNvSpPr>
            <a:spLocks noGrp="1"/>
          </p:cNvSpPr>
          <p:nvPr>
            <p:ph type="body" sz="quarter" idx="12"/>
          </p:nvPr>
        </p:nvSpPr>
        <p:spPr>
          <a:xfrm>
            <a:off x="560916" y="1729854"/>
            <a:ext cx="3884083" cy="639762"/>
          </a:xfrm>
        </p:spPr>
        <p:txBody>
          <a:bodyPr anchor="b">
            <a:noAutofit/>
          </a:bodyPr>
          <a:lstStyle>
            <a:lvl1pPr marL="0" indent="0">
              <a:buNone/>
              <a:defRPr sz="1350" b="1">
                <a:solidFill>
                  <a:srgbClr val="04040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Content Placeholder 5"/>
          <p:cNvSpPr>
            <a:spLocks noGrp="1"/>
          </p:cNvSpPr>
          <p:nvPr>
            <p:ph sz="quarter" idx="13"/>
          </p:nvPr>
        </p:nvSpPr>
        <p:spPr>
          <a:xfrm>
            <a:off x="560916" y="2369618"/>
            <a:ext cx="3884083" cy="3756547"/>
          </a:xfrm>
        </p:spPr>
        <p:txBody>
          <a:bodyPr>
            <a:noAutofit/>
          </a:bodyPr>
          <a:lstStyle>
            <a:lvl1pPr marL="0" indent="0">
              <a:lnSpc>
                <a:spcPct val="100000"/>
              </a:lnSpc>
              <a:spcBef>
                <a:spcPts val="0"/>
              </a:spcBef>
              <a:buFontTx/>
              <a:buNone/>
              <a:defRPr sz="1350"/>
            </a:lvl1pPr>
            <a:lvl2pPr>
              <a:lnSpc>
                <a:spcPct val="100000"/>
              </a:lnSpc>
              <a:spcBef>
                <a:spcPts val="0"/>
              </a:spcBef>
              <a:defRPr sz="1350"/>
            </a:lvl2pPr>
            <a:lvl3pPr>
              <a:lnSpc>
                <a:spcPct val="100000"/>
              </a:lnSpc>
              <a:spcBef>
                <a:spcPts val="0"/>
              </a:spcBef>
              <a:defRPr sz="1350"/>
            </a:lvl3pPr>
            <a:lvl4pPr>
              <a:lnSpc>
                <a:spcPct val="100000"/>
              </a:lnSpc>
              <a:spcBef>
                <a:spcPts val="0"/>
              </a:spcBef>
              <a:defRPr sz="135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4802717" y="1729854"/>
            <a:ext cx="3884083" cy="639762"/>
          </a:xfrm>
        </p:spPr>
        <p:txBody>
          <a:bodyPr anchor="b">
            <a:noAutofit/>
          </a:bodyPr>
          <a:lstStyle>
            <a:lvl1pPr marL="0" indent="0">
              <a:buNone/>
              <a:defRPr sz="1350" b="1">
                <a:solidFill>
                  <a:srgbClr val="04040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8" name="Content Placeholder 5"/>
          <p:cNvSpPr>
            <a:spLocks noGrp="1"/>
          </p:cNvSpPr>
          <p:nvPr>
            <p:ph sz="quarter" idx="15"/>
          </p:nvPr>
        </p:nvSpPr>
        <p:spPr>
          <a:xfrm>
            <a:off x="4802717" y="2369618"/>
            <a:ext cx="3884083" cy="3756547"/>
          </a:xfrm>
        </p:spPr>
        <p:txBody>
          <a:bodyPr>
            <a:noAutofit/>
          </a:bodyPr>
          <a:lstStyle>
            <a:lvl1pPr marL="0" indent="0">
              <a:lnSpc>
                <a:spcPct val="100000"/>
              </a:lnSpc>
              <a:spcBef>
                <a:spcPts val="0"/>
              </a:spcBef>
              <a:buFontTx/>
              <a:buNone/>
              <a:defRPr sz="1350"/>
            </a:lvl1pPr>
            <a:lvl2pPr>
              <a:lnSpc>
                <a:spcPct val="100000"/>
              </a:lnSpc>
              <a:spcBef>
                <a:spcPts val="0"/>
              </a:spcBef>
              <a:defRPr sz="1350"/>
            </a:lvl2pPr>
            <a:lvl3pPr>
              <a:lnSpc>
                <a:spcPct val="100000"/>
              </a:lnSpc>
              <a:spcBef>
                <a:spcPts val="0"/>
              </a:spcBef>
              <a:defRPr sz="1350"/>
            </a:lvl3pPr>
            <a:lvl4pPr>
              <a:lnSpc>
                <a:spcPct val="100000"/>
              </a:lnSpc>
              <a:spcBef>
                <a:spcPts val="0"/>
              </a:spcBef>
              <a:defRPr sz="135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Rectangle 11"/>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4" name="Rectangle 13"/>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0" name="Title 1"/>
          <p:cNvSpPr>
            <a:spLocks noGrp="1"/>
          </p:cNvSpPr>
          <p:nvPr>
            <p:ph type="title" hasCustomPrompt="1"/>
          </p:nvPr>
        </p:nvSpPr>
        <p:spPr>
          <a:xfrm>
            <a:off x="457200" y="1"/>
            <a:ext cx="8229600" cy="961998"/>
          </a:xfrm>
        </p:spPr>
        <p:txBody>
          <a:bodyPr>
            <a:norm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75389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defTabSz="342900"/>
            <a:endParaRPr lang="en-US" dirty="0">
              <a:solidFill>
                <a:srgbClr val="484C45"/>
              </a:solidFill>
            </a:endParaRPr>
          </a:p>
        </p:txBody>
      </p:sp>
      <p:sp>
        <p:nvSpPr>
          <p:cNvPr id="8" name="Rectangle 7"/>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3002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68580" tIns="34290" rIns="68580" bIns="34290" rtlCol="0" anchor="ctr">
            <a:normAutofit/>
          </a:bodyPr>
          <a:lstStyle>
            <a:lvl1pPr algn="l">
              <a:defRPr sz="2800">
                <a:solidFill>
                  <a:srgbClr val="FFFFFF"/>
                </a:solidFill>
              </a:defRPr>
            </a:lvl1pPr>
          </a:lstStyle>
          <a:p>
            <a:pPr defTabSz="342900">
              <a:spcBef>
                <a:spcPct val="0"/>
              </a:spcBef>
              <a:defRPr/>
            </a:pPr>
            <a:r>
              <a:rPr lang="en-US" sz="2100" dirty="0" smtClean="0">
                <a:cs typeface="Verdana"/>
              </a:rPr>
              <a:t>Click to edit Master title style</a:t>
            </a:r>
          </a:p>
        </p:txBody>
      </p:sp>
      <p:sp>
        <p:nvSpPr>
          <p:cNvPr id="9" name="Footer Placeholder 7"/>
          <p:cNvSpPr>
            <a:spLocks noGrp="1"/>
          </p:cNvSpPr>
          <p:nvPr>
            <p:ph type="ftr" sz="quarter" idx="11"/>
          </p:nvPr>
        </p:nvSpPr>
        <p:spPr>
          <a:xfrm>
            <a:off x="618073" y="6356352"/>
            <a:ext cx="6826523" cy="365125"/>
          </a:xfrm>
          <a:prstGeom prst="rect">
            <a:avLst/>
          </a:prstGeom>
        </p:spPr>
        <p:txBody>
          <a:bodyPr/>
          <a:lstStyle>
            <a:lvl1pPr algn="l">
              <a:defRPr/>
            </a:lvl1pPr>
          </a:lstStyle>
          <a:p>
            <a:pPr defTabSz="342900"/>
            <a:endParaRPr lang="en-US" dirty="0">
              <a:solidFill>
                <a:srgbClr val="484C45"/>
              </a:solidFill>
            </a:endParaRPr>
          </a:p>
        </p:txBody>
      </p:sp>
    </p:spTree>
    <p:extLst>
      <p:ext uri="{BB962C8B-B14F-4D97-AF65-F5344CB8AC3E}">
        <p14:creationId xmlns:p14="http://schemas.microsoft.com/office/powerpoint/2010/main" val="84276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marL="0" indent="0">
              <a:defRPr sz="1800"/>
            </a:lvl1pPr>
            <a:lvl2pPr>
              <a:defRPr sz="1350"/>
            </a:lvl2pPr>
            <a:lvl3pPr>
              <a:defRPr sz="1350"/>
            </a:lvl3pPr>
            <a:lvl4pPr>
              <a:defRPr sz="135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78668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pic>
        <p:nvPicPr>
          <p:cNvPr id="2050" name="Picture 2" descr="\\sharepoint.nccdcrc.org@SSL\DavWWWRoot\workgroups\communications\LogosTemplates\CRC logos and templates\CRC RGB for screen.png"/>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a:off x="7753051" y="6503298"/>
            <a:ext cx="1113951" cy="21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59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xStyles>
    <p:titleStyle>
      <a:lvl1pPr algn="ctr" defTabSz="342900" rtl="0" eaLnBrk="1" latinLnBrk="0" hangingPunct="1">
        <a:spcBef>
          <a:spcPct val="0"/>
        </a:spcBef>
        <a:buNone/>
        <a:defRPr sz="1800"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35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35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35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2"/>
            <a:ext cx="8229600" cy="365125"/>
          </a:xfrm>
          <a:prstGeom prst="rect">
            <a:avLst/>
          </a:prstGeom>
        </p:spPr>
        <p:txBody>
          <a:bodyPr/>
          <a:lstStyle>
            <a:lvl1pPr algn="l">
              <a:defRPr sz="1200"/>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Tree>
    <p:extLst>
      <p:ext uri="{BB962C8B-B14F-4D97-AF65-F5344CB8AC3E}">
        <p14:creationId xmlns:p14="http://schemas.microsoft.com/office/powerpoint/2010/main" val="19249542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Lst>
  <p:txStyles>
    <p:titleStyle>
      <a:lvl1pPr algn="ctr" defTabSz="342900" rtl="0" eaLnBrk="1" latinLnBrk="0" hangingPunct="1">
        <a:spcBef>
          <a:spcPct val="0"/>
        </a:spcBef>
        <a:buNone/>
        <a:defRPr sz="1800" b="1"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20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Verdana" panose="020B0604030504040204" pitchFamily="34" charset="0"/>
        <a:buChar char="•"/>
        <a:defRPr sz="120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20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20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1391" y="1727202"/>
            <a:ext cx="6350000" cy="2158999"/>
          </a:xfrm>
        </p:spPr>
        <p:txBody>
          <a:bodyPr/>
          <a:lstStyle/>
          <a:p>
            <a:pPr algn="ctr"/>
            <a:r>
              <a:rPr lang="en-US" sz="2700" b="1" dirty="0">
                <a:solidFill>
                  <a:schemeClr val="tx1"/>
                </a:solidFill>
              </a:rPr>
              <a:t>SDM</a:t>
            </a:r>
            <a:r>
              <a:rPr lang="en-US" sz="2700" b="1" baseline="30000" dirty="0">
                <a:solidFill>
                  <a:schemeClr val="tx1"/>
                </a:solidFill>
              </a:rPr>
              <a:t>®</a:t>
            </a:r>
            <a:r>
              <a:rPr lang="en-US" sz="2700" b="1" dirty="0" smtClean="0">
                <a:solidFill>
                  <a:schemeClr val="tx1"/>
                </a:solidFill>
              </a:rPr>
              <a:t> 3.0 Safety Assessment</a:t>
            </a:r>
            <a:endParaRPr lang="en-US" sz="2700" dirty="0">
              <a:solidFill>
                <a:schemeClr val="tx1"/>
              </a:solidFill>
            </a:endParaRPr>
          </a:p>
        </p:txBody>
      </p:sp>
    </p:spTree>
    <p:extLst>
      <p:ext uri="{BB962C8B-B14F-4D97-AF65-F5344CB8AC3E}">
        <p14:creationId xmlns:p14="http://schemas.microsoft.com/office/powerpoint/2010/main" val="20653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8981" y="1780365"/>
            <a:ext cx="6350000" cy="2158999"/>
          </a:xfrm>
        </p:spPr>
        <p:txBody>
          <a:bodyPr/>
          <a:lstStyle/>
          <a:p>
            <a:pPr algn="ctr"/>
            <a:r>
              <a:rPr lang="en-US" b="1" dirty="0" smtClean="0">
                <a:solidFill>
                  <a:schemeClr val="tx1"/>
                </a:solidFill>
              </a:rPr>
              <a:t>Safety Assessment</a:t>
            </a:r>
            <a:br>
              <a:rPr lang="en-US" b="1" dirty="0" smtClean="0">
                <a:solidFill>
                  <a:schemeClr val="tx1"/>
                </a:solidFill>
              </a:rPr>
            </a:br>
            <a:r>
              <a:rPr lang="en-US" b="1" dirty="0" smtClean="0">
                <a:solidFill>
                  <a:schemeClr val="tx1"/>
                </a:solidFill>
              </a:rPr>
              <a:t>Actions of Protection and Supporting Strengths</a:t>
            </a:r>
            <a:endParaRPr lang="en-US" b="1" dirty="0">
              <a:solidFill>
                <a:schemeClr val="tx1"/>
              </a:solidFill>
            </a:endParaRPr>
          </a:p>
        </p:txBody>
      </p:sp>
    </p:spTree>
    <p:extLst>
      <p:ext uri="{BB962C8B-B14F-4D97-AF65-F5344CB8AC3E}">
        <p14:creationId xmlns:p14="http://schemas.microsoft.com/office/powerpoint/2010/main" val="2221336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60916" y="1333460"/>
            <a:ext cx="4680935" cy="639762"/>
          </a:xfrm>
        </p:spPr>
        <p:txBody>
          <a:bodyPr anchor="ctr"/>
          <a:lstStyle/>
          <a:p>
            <a:r>
              <a:rPr lang="en-US" sz="2000" dirty="0" smtClean="0">
                <a:solidFill>
                  <a:schemeClr val="tx1"/>
                </a:solidFill>
              </a:rPr>
              <a:t>Replaces Protective Capacities</a:t>
            </a:r>
            <a:endParaRPr lang="en-US" sz="2000" dirty="0">
              <a:solidFill>
                <a:schemeClr val="tx1"/>
              </a:solidFill>
            </a:endParaRPr>
          </a:p>
        </p:txBody>
      </p:sp>
      <p:sp>
        <p:nvSpPr>
          <p:cNvPr id="4" name="Content Placeholder 3"/>
          <p:cNvSpPr>
            <a:spLocks noGrp="1"/>
          </p:cNvSpPr>
          <p:nvPr>
            <p:ph sz="quarter" idx="13"/>
          </p:nvPr>
        </p:nvSpPr>
        <p:spPr>
          <a:xfrm>
            <a:off x="560916" y="1973222"/>
            <a:ext cx="4021717" cy="3756547"/>
          </a:xfrm>
        </p:spPr>
        <p:txBody>
          <a:bodyPr/>
          <a:lstStyle/>
          <a:p>
            <a:r>
              <a:rPr lang="en-US" sz="2000" b="1" dirty="0"/>
              <a:t>Household </a:t>
            </a:r>
            <a:r>
              <a:rPr lang="en-US" sz="2000" b="1" dirty="0" smtClean="0"/>
              <a:t>Strengths: </a:t>
            </a:r>
            <a:r>
              <a:rPr lang="en-US" sz="2000" dirty="0" smtClean="0"/>
              <a:t>Resources and conditions that increase the likelihood </a:t>
            </a:r>
            <a:r>
              <a:rPr lang="en-US" sz="2000" dirty="0"/>
              <a:t>or ability to create safety for a child but in and of themselves do not fully address the safety threats. </a:t>
            </a:r>
          </a:p>
          <a:p>
            <a:r>
              <a:rPr lang="en-US" sz="2000" dirty="0"/>
              <a:t> </a:t>
            </a:r>
          </a:p>
          <a:p>
            <a:r>
              <a:rPr lang="en-US" sz="2000" b="1" dirty="0"/>
              <a:t>Protective Actions: </a:t>
            </a:r>
            <a:r>
              <a:rPr lang="en-US" sz="2000" dirty="0" smtClean="0"/>
              <a:t>Specific </a:t>
            </a:r>
            <a:r>
              <a:rPr lang="en-US" sz="2000" dirty="0"/>
              <a:t>actions, taken by one of the child’s current caregivers or by the child, that mitigate identified safety threats in the household. </a:t>
            </a:r>
          </a:p>
          <a:p>
            <a:endParaRPr lang="en-US" sz="2000" i="1" dirty="0"/>
          </a:p>
        </p:txBody>
      </p:sp>
      <p:sp>
        <p:nvSpPr>
          <p:cNvPr id="6" name="Content Placeholder 5"/>
          <p:cNvSpPr>
            <a:spLocks noGrp="1"/>
          </p:cNvSpPr>
          <p:nvPr>
            <p:ph sz="quarter" idx="15"/>
          </p:nvPr>
        </p:nvSpPr>
        <p:spPr>
          <a:xfrm>
            <a:off x="4755672" y="2245697"/>
            <a:ext cx="4037454" cy="2817410"/>
          </a:xfrm>
        </p:spPr>
        <p:txBody>
          <a:bodyPr/>
          <a:lstStyle/>
          <a:p>
            <a:r>
              <a:rPr lang="en-US" sz="2000" dirty="0" smtClean="0"/>
              <a:t>Household </a:t>
            </a:r>
            <a:r>
              <a:rPr lang="en-US" sz="2000" dirty="0"/>
              <a:t>strengths and protective actions should be assessed, considered, and built upon when creating a safety plan. </a:t>
            </a:r>
            <a:r>
              <a:rPr lang="en-US" sz="2000" i="1" dirty="0"/>
              <a:t>Mark all that apply to the </a:t>
            </a:r>
            <a:r>
              <a:rPr lang="en-US" sz="2000" i="1" dirty="0" smtClean="0"/>
              <a:t>household.</a:t>
            </a:r>
            <a:endParaRPr lang="en-US" sz="2000" i="1" dirty="0"/>
          </a:p>
          <a:p>
            <a:endParaRPr lang="en-US" sz="2000" dirty="0" smtClean="0"/>
          </a:p>
          <a:p>
            <a:r>
              <a:rPr lang="en-US" sz="2000" i="1" dirty="0"/>
              <a:t>Why? </a:t>
            </a:r>
            <a:r>
              <a:rPr lang="en-US" sz="2000" i="1" dirty="0" smtClean="0"/>
              <a:t>Separates </a:t>
            </a:r>
            <a:r>
              <a:rPr lang="en-US" sz="2000" i="1" dirty="0"/>
              <a:t>strengths and actions, allowing for a </a:t>
            </a:r>
            <a:r>
              <a:rPr lang="en-US" sz="2000" i="1" dirty="0" smtClean="0"/>
              <a:t>more </a:t>
            </a:r>
            <a:r>
              <a:rPr lang="en-US" sz="2000" i="1" dirty="0"/>
              <a:t>directed assessment when determining to implement a safety plan and when to </a:t>
            </a:r>
            <a:r>
              <a:rPr lang="en-US" sz="2000" i="1" dirty="0" smtClean="0"/>
              <a:t>remove.</a:t>
            </a:r>
            <a:endParaRPr lang="en-US" sz="2000" dirty="0"/>
          </a:p>
          <a:p>
            <a:endParaRPr lang="en-US" sz="2000" dirty="0"/>
          </a:p>
        </p:txBody>
      </p:sp>
      <p:sp>
        <p:nvSpPr>
          <p:cNvPr id="2" name="Title 1"/>
          <p:cNvSpPr>
            <a:spLocks noGrp="1"/>
          </p:cNvSpPr>
          <p:nvPr>
            <p:ph type="title"/>
          </p:nvPr>
        </p:nvSpPr>
        <p:spPr/>
        <p:txBody>
          <a:bodyPr>
            <a:normAutofit/>
          </a:bodyPr>
          <a:lstStyle/>
          <a:p>
            <a:r>
              <a:rPr lang="en-US" sz="2800" dirty="0" smtClean="0">
                <a:solidFill>
                  <a:schemeClr val="tx1"/>
                </a:solidFill>
              </a:rPr>
              <a:t>Household Strengths and Protective </a:t>
            </a:r>
            <a:r>
              <a:rPr lang="en-US" sz="2800" dirty="0">
                <a:solidFill>
                  <a:schemeClr val="tx1"/>
                </a:solidFill>
              </a:rPr>
              <a:t>A</a:t>
            </a:r>
            <a:r>
              <a:rPr lang="en-US" sz="2800" dirty="0" smtClean="0">
                <a:solidFill>
                  <a:schemeClr val="tx1"/>
                </a:solidFill>
              </a:rPr>
              <a:t>ctions</a:t>
            </a:r>
            <a:endParaRPr lang="en-US" sz="2800" dirty="0">
              <a:solidFill>
                <a:schemeClr val="tx1"/>
              </a:solidFill>
            </a:endParaRPr>
          </a:p>
        </p:txBody>
      </p:sp>
    </p:spTree>
    <p:extLst>
      <p:ext uri="{BB962C8B-B14F-4D97-AF65-F5344CB8AC3E}">
        <p14:creationId xmlns:p14="http://schemas.microsoft.com/office/powerpoint/2010/main" val="2720321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5819" y="1727202"/>
            <a:ext cx="6350000" cy="2158999"/>
          </a:xfrm>
        </p:spPr>
        <p:txBody>
          <a:bodyPr/>
          <a:lstStyle/>
          <a:p>
            <a:pPr algn="ctr"/>
            <a:r>
              <a:rPr lang="en-US" sz="2700" b="1" dirty="0">
                <a:solidFill>
                  <a:schemeClr val="tx1"/>
                </a:solidFill>
              </a:rPr>
              <a:t>Safety Assessment</a:t>
            </a:r>
            <a:br>
              <a:rPr lang="en-US" sz="2700" b="1" dirty="0">
                <a:solidFill>
                  <a:schemeClr val="tx1"/>
                </a:solidFill>
              </a:rPr>
            </a:br>
            <a:r>
              <a:rPr lang="en-US" sz="2700" b="1" dirty="0">
                <a:solidFill>
                  <a:schemeClr val="tx1"/>
                </a:solidFill>
              </a:rPr>
              <a:t>Safety Interventions and Safety Decision	</a:t>
            </a:r>
            <a:endParaRPr lang="en-US" sz="2700" dirty="0">
              <a:solidFill>
                <a:schemeClr val="tx1"/>
              </a:solidFill>
            </a:endParaRPr>
          </a:p>
        </p:txBody>
      </p:sp>
    </p:spTree>
    <p:extLst>
      <p:ext uri="{BB962C8B-B14F-4D97-AF65-F5344CB8AC3E}">
        <p14:creationId xmlns:p14="http://schemas.microsoft.com/office/powerpoint/2010/main" val="2261251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rPr>
              <a:t>Safety Interventions and Safety Decision</a:t>
            </a:r>
          </a:p>
        </p:txBody>
      </p:sp>
      <p:sp>
        <p:nvSpPr>
          <p:cNvPr id="3" name="Text Placeholder 2"/>
          <p:cNvSpPr>
            <a:spLocks noGrp="1"/>
          </p:cNvSpPr>
          <p:nvPr>
            <p:ph type="body" sz="quarter" idx="3"/>
          </p:nvPr>
        </p:nvSpPr>
        <p:spPr>
          <a:xfrm>
            <a:off x="457198" y="1336450"/>
            <a:ext cx="8144539" cy="430840"/>
          </a:xfrm>
        </p:spPr>
        <p:txBody>
          <a:bodyPr/>
          <a:lstStyle/>
          <a:p>
            <a:r>
              <a:rPr lang="en-US" sz="1800" dirty="0" smtClean="0">
                <a:solidFill>
                  <a:schemeClr val="tx1"/>
                </a:solidFill>
              </a:rPr>
              <a:t>Reorganization of Decisions and Definition </a:t>
            </a:r>
            <a:r>
              <a:rPr lang="en-US" sz="1800" dirty="0">
                <a:solidFill>
                  <a:schemeClr val="tx1"/>
                </a:solidFill>
              </a:rPr>
              <a:t>C</a:t>
            </a:r>
            <a:r>
              <a:rPr lang="en-US" sz="1800" dirty="0" smtClean="0">
                <a:solidFill>
                  <a:schemeClr val="tx1"/>
                </a:solidFill>
              </a:rPr>
              <a:t>larification</a:t>
            </a:r>
            <a:endParaRPr lang="en-US" sz="1800" dirty="0">
              <a:solidFill>
                <a:schemeClr val="tx1"/>
              </a:solidFill>
            </a:endParaRPr>
          </a:p>
        </p:txBody>
      </p:sp>
      <p:sp>
        <p:nvSpPr>
          <p:cNvPr id="4" name="Content Placeholder 3"/>
          <p:cNvSpPr>
            <a:spLocks noGrp="1"/>
          </p:cNvSpPr>
          <p:nvPr>
            <p:ph sz="quarter" idx="4"/>
          </p:nvPr>
        </p:nvSpPr>
        <p:spPr>
          <a:xfrm>
            <a:off x="457198" y="1929091"/>
            <a:ext cx="8335928" cy="3965469"/>
          </a:xfrm>
        </p:spPr>
        <p:txBody>
          <a:bodyPr/>
          <a:lstStyle/>
          <a:p>
            <a:pPr marL="457200" indent="-457200">
              <a:buFont typeface="Verdana" panose="020B0604030504040204" pitchFamily="34" charset="0"/>
              <a:buChar char="•"/>
            </a:pPr>
            <a:r>
              <a:rPr lang="en-US" sz="1800" dirty="0" smtClean="0">
                <a:solidFill>
                  <a:schemeClr val="tx1"/>
                </a:solidFill>
              </a:rPr>
              <a:t>Safety decisions now follow specific sections based on identification of threats, supporting strengths, and protective actions. Parallels presentation in WebSDM</a:t>
            </a:r>
            <a:r>
              <a:rPr lang="en-US" sz="1800" baseline="30000" dirty="0" smtClean="0">
                <a:solidFill>
                  <a:schemeClr val="tx1"/>
                </a:solidFill>
              </a:rPr>
              <a:t>®</a:t>
            </a:r>
            <a:r>
              <a:rPr lang="en-US" sz="1800" dirty="0" smtClean="0">
                <a:solidFill>
                  <a:schemeClr val="tx1"/>
                </a:solidFill>
              </a:rPr>
              <a:t>.</a:t>
            </a:r>
          </a:p>
          <a:p>
            <a:endParaRPr lang="en-US" sz="1800" dirty="0" smtClean="0">
              <a:solidFill>
                <a:schemeClr val="tx1"/>
              </a:solidFill>
            </a:endParaRPr>
          </a:p>
          <a:p>
            <a:pPr marL="457200" indent="-457200">
              <a:buFont typeface="Verdana" panose="020B0604030504040204" pitchFamily="34" charset="0"/>
              <a:buChar char="•"/>
            </a:pPr>
            <a:r>
              <a:rPr lang="en-US" sz="1800" dirty="0" smtClean="0">
                <a:solidFill>
                  <a:schemeClr val="tx1"/>
                </a:solidFill>
              </a:rPr>
              <a:t>Safety interventions divided into in-home interventions and placement interventions. </a:t>
            </a:r>
          </a:p>
          <a:p>
            <a:pPr marL="914400" lvl="1" indent="-457200">
              <a:buFont typeface="Verdana" panose="020B0604030504040204" pitchFamily="34" charset="0"/>
              <a:buChar char="»"/>
            </a:pPr>
            <a:endParaRPr lang="en-US" sz="1800" dirty="0" smtClean="0">
              <a:solidFill>
                <a:schemeClr val="tx1"/>
              </a:solidFill>
            </a:endParaRPr>
          </a:p>
          <a:p>
            <a:pPr marL="914400" lvl="1" indent="-457200">
              <a:buFont typeface="Verdana" panose="020B0604030504040204" pitchFamily="34" charset="0"/>
              <a:buChar char="»"/>
            </a:pPr>
            <a:r>
              <a:rPr lang="en-US" sz="1800" dirty="0" smtClean="0">
                <a:solidFill>
                  <a:schemeClr val="tx1"/>
                </a:solidFill>
              </a:rPr>
              <a:t>“Use </a:t>
            </a:r>
            <a:r>
              <a:rPr lang="en-US" sz="1800" dirty="0">
                <a:solidFill>
                  <a:schemeClr val="tx1"/>
                </a:solidFill>
              </a:rPr>
              <a:t>of family, neighbors, or other individuals in the community as safety </a:t>
            </a:r>
            <a:r>
              <a:rPr lang="en-US" sz="1800" dirty="0" smtClean="0">
                <a:solidFill>
                  <a:schemeClr val="tx1"/>
                </a:solidFill>
              </a:rPr>
              <a:t>resources” definition refined to better indicate short-term family placement. </a:t>
            </a:r>
          </a:p>
          <a:p>
            <a:pPr marL="914400" lvl="1" indent="-457200">
              <a:buFont typeface="Verdana" panose="020B0604030504040204" pitchFamily="34" charset="0"/>
              <a:buChar char="»"/>
            </a:pPr>
            <a:endParaRPr lang="en-US" sz="1800" dirty="0" smtClean="0">
              <a:solidFill>
                <a:schemeClr val="tx1"/>
              </a:solidFill>
            </a:endParaRPr>
          </a:p>
          <a:p>
            <a:pPr marL="914400" lvl="1" indent="-457200">
              <a:buFont typeface="Verdana" panose="020B0604030504040204" pitchFamily="34" charset="0"/>
              <a:buChar char="»"/>
            </a:pPr>
            <a:r>
              <a:rPr lang="en-US" sz="1800" dirty="0" smtClean="0">
                <a:solidFill>
                  <a:schemeClr val="tx1"/>
                </a:solidFill>
              </a:rPr>
              <a:t>“Have </a:t>
            </a:r>
            <a:r>
              <a:rPr lang="en-US" sz="1800" dirty="0">
                <a:solidFill>
                  <a:schemeClr val="tx1"/>
                </a:solidFill>
              </a:rPr>
              <a:t>the caregiver voluntarily place the child outside the home, consistent with WIC 11400(o) and (p</a:t>
            </a:r>
            <a:r>
              <a:rPr lang="en-US" sz="1800" dirty="0" smtClean="0">
                <a:solidFill>
                  <a:schemeClr val="tx1"/>
                </a:solidFill>
              </a:rPr>
              <a:t>)” definition refined to better indicate when used.</a:t>
            </a:r>
          </a:p>
          <a:p>
            <a:pPr marL="160735" indent="-160735"/>
            <a:endParaRPr lang="en-US" sz="1800" dirty="0" smtClean="0">
              <a:solidFill>
                <a:schemeClr val="tx1"/>
              </a:solidFill>
            </a:endParaRPr>
          </a:p>
          <a:p>
            <a:pPr marL="457200" indent="-457200">
              <a:buFont typeface="Verdana" panose="020B0604030504040204" pitchFamily="34" charset="0"/>
              <a:buChar char="•"/>
            </a:pPr>
            <a:r>
              <a:rPr lang="en-US" sz="1800" dirty="0" smtClean="0">
                <a:solidFill>
                  <a:schemeClr val="tx1"/>
                </a:solidFill>
              </a:rPr>
              <a:t>Safety </a:t>
            </a:r>
            <a:r>
              <a:rPr lang="en-US" sz="1800" dirty="0">
                <a:solidFill>
                  <a:schemeClr val="tx1"/>
                </a:solidFill>
              </a:rPr>
              <a:t>d</a:t>
            </a:r>
            <a:r>
              <a:rPr lang="en-US" sz="1800" dirty="0" smtClean="0">
                <a:solidFill>
                  <a:schemeClr val="tx1"/>
                </a:solidFill>
              </a:rPr>
              <a:t>ecision now termed safe, safe with plan, and unsafe.</a:t>
            </a:r>
          </a:p>
          <a:p>
            <a:pPr marL="417910" lvl="1" indent="-160735"/>
            <a:endParaRPr lang="en-US" sz="1800" dirty="0" smtClean="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241083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latin typeface="Verdana" pitchFamily="34" charset="0"/>
                <a:cs typeface="Verdana" pitchFamily="34" charset="0"/>
              </a:rPr>
              <a:t>Three Decisions in </a:t>
            </a:r>
            <a:r>
              <a:rPr lang="en-US" sz="2800" dirty="0" smtClean="0">
                <a:solidFill>
                  <a:schemeClr val="tx1"/>
                </a:solidFill>
                <a:latin typeface="Verdana" pitchFamily="34" charset="0"/>
                <a:cs typeface="Verdana" pitchFamily="34" charset="0"/>
              </a:rPr>
              <a:t>Initial Assessment/ Investigations</a:t>
            </a:r>
            <a:endParaRPr lang="en-US" sz="2800" dirty="0">
              <a:solidFill>
                <a:schemeClr val="tx1"/>
              </a:solidFill>
              <a:latin typeface="Verdana" pitchFamily="34" charset="0"/>
              <a:cs typeface="Verdana" pitchFamily="34" charset="0"/>
            </a:endParaRPr>
          </a:p>
        </p:txBody>
      </p:sp>
      <p:graphicFrame>
        <p:nvGraphicFramePr>
          <p:cNvPr id="3" name="Diagram 2"/>
          <p:cNvGraphicFramePr/>
          <p:nvPr>
            <p:extLst>
              <p:ext uri="{D42A27DB-BD31-4B8C-83A1-F6EECF244321}">
                <p14:modId xmlns:p14="http://schemas.microsoft.com/office/powerpoint/2010/main" val="743816263"/>
              </p:ext>
            </p:extLst>
          </p:nvPr>
        </p:nvGraphicFramePr>
        <p:xfrm>
          <a:off x="457199" y="1562985"/>
          <a:ext cx="7985051" cy="4657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930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2800" dirty="0">
                <a:solidFill>
                  <a:schemeClr val="tx1"/>
                </a:solidFill>
                <a:latin typeface="Verdana" pitchFamily="34" charset="0"/>
                <a:cs typeface="Verdana" pitchFamily="34" charset="0"/>
              </a:rPr>
              <a:t>Safety Assessment Questions</a:t>
            </a:r>
          </a:p>
        </p:txBody>
      </p:sp>
      <p:graphicFrame>
        <p:nvGraphicFramePr>
          <p:cNvPr id="2" name="Diagram 1"/>
          <p:cNvGraphicFramePr/>
          <p:nvPr>
            <p:extLst>
              <p:ext uri="{D42A27DB-BD31-4B8C-83A1-F6EECF244321}">
                <p14:modId xmlns:p14="http://schemas.microsoft.com/office/powerpoint/2010/main" val="2635676448"/>
              </p:ext>
            </p:extLst>
          </p:nvPr>
        </p:nvGraphicFramePr>
        <p:xfrm>
          <a:off x="691115" y="1626781"/>
          <a:ext cx="7634177" cy="4508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96049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smtClean="0">
                <a:solidFill>
                  <a:schemeClr val="tx1"/>
                </a:solidFill>
              </a:rPr>
              <a:t>Needs, Risk, and Threats Are Different</a:t>
            </a:r>
            <a:endParaRPr lang="en-US" sz="2800" dirty="0">
              <a:solidFill>
                <a:schemeClr val="tx1"/>
              </a:solidFill>
            </a:endParaRPr>
          </a:p>
        </p:txBody>
      </p:sp>
      <p:graphicFrame>
        <p:nvGraphicFramePr>
          <p:cNvPr id="5" name="Picture Placeholder 4"/>
          <p:cNvGraphicFramePr>
            <a:graphicFrameLocks noGrp="1" noChangeAspect="1"/>
          </p:cNvGraphicFramePr>
          <p:nvPr>
            <p:ph type="pic" idx="4294967295"/>
            <p:extLst>
              <p:ext uri="{D42A27DB-BD31-4B8C-83A1-F6EECF244321}">
                <p14:modId xmlns:p14="http://schemas.microsoft.com/office/powerpoint/2010/main" val="2860938968"/>
              </p:ext>
            </p:extLst>
          </p:nvPr>
        </p:nvGraphicFramePr>
        <p:xfrm>
          <a:off x="148856" y="1428750"/>
          <a:ext cx="8846288" cy="4716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8183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977106537"/>
              </p:ext>
            </p:extLst>
          </p:nvPr>
        </p:nvGraphicFramePr>
        <p:xfrm>
          <a:off x="4400549" y="191386"/>
          <a:ext cx="4381943" cy="6315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04038" y="320306"/>
            <a:ext cx="3561906" cy="3200400"/>
          </a:xfrm>
          <a:prstGeom prst="rect">
            <a:avLst/>
          </a:prstGeom>
        </p:spPr>
        <p:txBody>
          <a:bodyPr vert="horz" lIns="51435" tIns="25718" rIns="51435" bIns="25718" rtlCol="0" anchor="t">
            <a:noAutofit/>
          </a:bodyPr>
          <a:lstStyle>
            <a:lvl1pPr algn="l" defTabSz="457200" rtl="0" eaLnBrk="1" latinLnBrk="0" hangingPunct="1">
              <a:lnSpc>
                <a:spcPct val="100000"/>
              </a:lnSpc>
              <a:spcBef>
                <a:spcPct val="0"/>
              </a:spcBef>
              <a:buNone/>
              <a:defRPr sz="3200" kern="1200">
                <a:solidFill>
                  <a:srgbClr val="393634"/>
                </a:solidFill>
                <a:latin typeface="Verdana"/>
                <a:ea typeface="+mj-ea"/>
                <a:cs typeface="Verdana"/>
              </a:defRPr>
            </a:lvl1pPr>
          </a:lstStyle>
          <a:p>
            <a:pPr fontAlgn="base">
              <a:spcAft>
                <a:spcPct val="0"/>
              </a:spcAft>
            </a:pPr>
            <a:r>
              <a:rPr lang="en-US" sz="2400" dirty="0" smtClean="0">
                <a:solidFill>
                  <a:srgbClr val="484C45"/>
                </a:solidFill>
                <a:latin typeface="Verdana" pitchFamily="34" charset="0"/>
                <a:cs typeface="Verdana" pitchFamily="34" charset="0"/>
              </a:rPr>
              <a:t>The </a:t>
            </a:r>
            <a:r>
              <a:rPr lang="en-US" sz="2400" dirty="0">
                <a:solidFill>
                  <a:srgbClr val="484C45"/>
                </a:solidFill>
                <a:latin typeface="Verdana" pitchFamily="34" charset="0"/>
                <a:cs typeface="Verdana" pitchFamily="34" charset="0"/>
              </a:rPr>
              <a:t>SDM</a:t>
            </a:r>
            <a:r>
              <a:rPr lang="en-US" sz="2400" baseline="30000" dirty="0">
                <a:solidFill>
                  <a:srgbClr val="484C45"/>
                </a:solidFill>
                <a:latin typeface="Verdana" pitchFamily="34" charset="0"/>
                <a:cs typeface="Verdana" pitchFamily="34" charset="0"/>
              </a:rPr>
              <a:t> </a:t>
            </a:r>
            <a:r>
              <a:rPr lang="en-US" sz="2400" dirty="0">
                <a:solidFill>
                  <a:srgbClr val="484C45"/>
                </a:solidFill>
                <a:latin typeface="Verdana" pitchFamily="34" charset="0"/>
                <a:cs typeface="Verdana" pitchFamily="34" charset="0"/>
              </a:rPr>
              <a:t>safety </a:t>
            </a:r>
            <a:r>
              <a:rPr lang="en-US" sz="2400" dirty="0" smtClean="0">
                <a:solidFill>
                  <a:srgbClr val="484C45"/>
                </a:solidFill>
                <a:latin typeface="Verdana" pitchFamily="34" charset="0"/>
                <a:cs typeface="Verdana" pitchFamily="34" charset="0"/>
              </a:rPr>
              <a:t>assessment has five main sections:</a:t>
            </a:r>
            <a:endParaRPr lang="en-US" sz="2400" dirty="0">
              <a:solidFill>
                <a:srgbClr val="484C45"/>
              </a:solidFill>
              <a:latin typeface="Verdana" pitchFamily="34" charset="0"/>
              <a:cs typeface="Verdana" pitchFamily="34" charset="0"/>
            </a:endParaRPr>
          </a:p>
        </p:txBody>
      </p:sp>
    </p:spTree>
    <p:extLst>
      <p:ext uri="{BB962C8B-B14F-4D97-AF65-F5344CB8AC3E}">
        <p14:creationId xmlns:p14="http://schemas.microsoft.com/office/powerpoint/2010/main" val="24305388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15903921"/>
              </p:ext>
            </p:extLst>
          </p:nvPr>
        </p:nvGraphicFramePr>
        <p:xfrm>
          <a:off x="361508" y="1350335"/>
          <a:ext cx="5053456" cy="5252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612764" y="2162442"/>
            <a:ext cx="3213262" cy="628650"/>
          </a:xfrm>
          <a:prstGeom prst="rect">
            <a:avLst/>
          </a:prstGeom>
        </p:spPr>
        <p:txBody>
          <a:bodyPr vert="horz" wrap="square" lIns="68580" tIns="34290" rIns="68580" bIns="34290" rtlCol="0" anchor="ctr">
            <a:noAutofit/>
          </a:bodyPr>
          <a:lstStyle/>
          <a:p>
            <a:pPr defTabSz="342900">
              <a:spcBef>
                <a:spcPct val="0"/>
              </a:spcBef>
            </a:pPr>
            <a:r>
              <a:rPr lang="en-US" sz="2000" b="1" dirty="0">
                <a:solidFill>
                  <a:srgbClr val="484C45"/>
                </a:solidFill>
                <a:cs typeface="Verdana"/>
              </a:rPr>
              <a:t>What are we worried about?</a:t>
            </a:r>
          </a:p>
        </p:txBody>
      </p:sp>
      <p:sp>
        <p:nvSpPr>
          <p:cNvPr id="9" name="TextBox 8"/>
          <p:cNvSpPr txBox="1"/>
          <p:nvPr/>
        </p:nvSpPr>
        <p:spPr>
          <a:xfrm>
            <a:off x="5665681" y="3666298"/>
            <a:ext cx="3160345" cy="620555"/>
          </a:xfrm>
          <a:prstGeom prst="rect">
            <a:avLst/>
          </a:prstGeom>
        </p:spPr>
        <p:txBody>
          <a:bodyPr vert="horz" wrap="square" lIns="68580" tIns="34290" rIns="68580" bIns="34290" rtlCol="0" anchor="ctr">
            <a:noAutofit/>
          </a:bodyPr>
          <a:lstStyle/>
          <a:p>
            <a:pPr defTabSz="342900">
              <a:spcBef>
                <a:spcPct val="0"/>
              </a:spcBef>
            </a:pPr>
            <a:r>
              <a:rPr lang="en-US" sz="2000" b="1" dirty="0">
                <a:solidFill>
                  <a:srgbClr val="484C45"/>
                </a:solidFill>
                <a:ea typeface="Verdana" panose="020B0604030504040204" pitchFamily="34" charset="0"/>
                <a:cs typeface="Verdana" panose="020B0604030504040204" pitchFamily="34" charset="0"/>
              </a:rPr>
              <a:t>What is working well?</a:t>
            </a:r>
          </a:p>
        </p:txBody>
      </p:sp>
      <p:sp>
        <p:nvSpPr>
          <p:cNvPr id="10" name="TextBox 9"/>
          <p:cNvSpPr txBox="1"/>
          <p:nvPr/>
        </p:nvSpPr>
        <p:spPr>
          <a:xfrm>
            <a:off x="5640658" y="5408615"/>
            <a:ext cx="3210393" cy="539593"/>
          </a:xfrm>
          <a:prstGeom prst="rect">
            <a:avLst/>
          </a:prstGeom>
        </p:spPr>
        <p:txBody>
          <a:bodyPr vert="horz" wrap="square" lIns="68580" tIns="34290" rIns="68580" bIns="34290" rtlCol="0" anchor="ctr">
            <a:noAutofit/>
          </a:bodyPr>
          <a:lstStyle/>
          <a:p>
            <a:pPr defTabSz="342900">
              <a:spcBef>
                <a:spcPct val="0"/>
              </a:spcBef>
            </a:pPr>
            <a:r>
              <a:rPr lang="en-US" sz="2000" b="1" dirty="0">
                <a:solidFill>
                  <a:srgbClr val="484C45"/>
                </a:solidFill>
                <a:ea typeface="Verdana" panose="020B0604030504040204" pitchFamily="34" charset="0"/>
                <a:cs typeface="Verdana" panose="020B0604030504040204" pitchFamily="34" charset="0"/>
              </a:rPr>
              <a:t>What needs to happen?</a:t>
            </a:r>
          </a:p>
        </p:txBody>
      </p:sp>
      <p:sp>
        <p:nvSpPr>
          <p:cNvPr id="11" name="Title 1"/>
          <p:cNvSpPr>
            <a:spLocks noGrp="1"/>
          </p:cNvSpPr>
          <p:nvPr>
            <p:ph type="title"/>
          </p:nvPr>
        </p:nvSpPr>
        <p:spPr/>
        <p:txBody>
          <a:bodyPr/>
          <a:lstStyle/>
          <a:p>
            <a:r>
              <a:rPr lang="en-US" sz="2800" b="0" dirty="0">
                <a:solidFill>
                  <a:schemeClr val="tx1"/>
                </a:solidFill>
                <a:latin typeface="Verdana" pitchFamily="34" charset="0"/>
                <a:cs typeface="Verdana" pitchFamily="34" charset="0"/>
              </a:rPr>
              <a:t>Three Questions Can Be Applied to the SDM</a:t>
            </a:r>
            <a:r>
              <a:rPr lang="en-US" sz="2800" b="0" baseline="30000" dirty="0">
                <a:solidFill>
                  <a:schemeClr val="tx1"/>
                </a:solidFill>
                <a:latin typeface="Verdana" pitchFamily="34" charset="0"/>
                <a:cs typeface="Verdana" pitchFamily="34" charset="0"/>
              </a:rPr>
              <a:t>®</a:t>
            </a:r>
            <a:r>
              <a:rPr lang="en-US" sz="2800" b="0" dirty="0">
                <a:solidFill>
                  <a:schemeClr val="tx1"/>
                </a:solidFill>
                <a:latin typeface="Verdana" pitchFamily="34" charset="0"/>
                <a:cs typeface="Verdana" pitchFamily="34" charset="0"/>
              </a:rPr>
              <a:t> Safety Assessment</a:t>
            </a:r>
          </a:p>
        </p:txBody>
      </p:sp>
    </p:spTree>
    <p:extLst>
      <p:ext uri="{BB962C8B-B14F-4D97-AF65-F5344CB8AC3E}">
        <p14:creationId xmlns:p14="http://schemas.microsoft.com/office/powerpoint/2010/main" val="1036713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latin typeface="Verdana" pitchFamily="34" charset="0"/>
                <a:cs typeface="Verdana" pitchFamily="34" charset="0"/>
              </a:rPr>
              <a:t>The SDM</a:t>
            </a:r>
            <a:r>
              <a:rPr lang="en-US" sz="2800" baseline="30000" dirty="0">
                <a:solidFill>
                  <a:schemeClr val="tx1"/>
                </a:solidFill>
                <a:latin typeface="Verdana" pitchFamily="34" charset="0"/>
                <a:cs typeface="Verdana" pitchFamily="34" charset="0"/>
              </a:rPr>
              <a:t>®</a:t>
            </a:r>
            <a:r>
              <a:rPr lang="en-US" sz="2800" dirty="0">
                <a:solidFill>
                  <a:schemeClr val="tx1"/>
                </a:solidFill>
                <a:latin typeface="Verdana" pitchFamily="34" charset="0"/>
                <a:cs typeface="Verdana" pitchFamily="34" charset="0"/>
              </a:rPr>
              <a:t> Safety Assessment – What </a:t>
            </a:r>
            <a:r>
              <a:rPr lang="en-US" sz="2800" dirty="0" smtClean="0">
                <a:solidFill>
                  <a:schemeClr val="tx1"/>
                </a:solidFill>
                <a:latin typeface="Verdana" pitchFamily="34" charset="0"/>
                <a:cs typeface="Verdana" pitchFamily="34" charset="0"/>
              </a:rPr>
              <a:t>are we worried about?</a:t>
            </a:r>
            <a:endParaRPr lang="en-US" sz="2800" dirty="0">
              <a:solidFill>
                <a:schemeClr val="tx1"/>
              </a:solidFill>
              <a:latin typeface="Verdana" pitchFamily="34" charset="0"/>
              <a:cs typeface="Verdana" pitchFamily="34" charset="0"/>
            </a:endParaRPr>
          </a:p>
        </p:txBody>
      </p:sp>
      <p:sp>
        <p:nvSpPr>
          <p:cNvPr id="4" name="Rectangle 3"/>
          <p:cNvSpPr/>
          <p:nvPr/>
        </p:nvSpPr>
        <p:spPr>
          <a:xfrm>
            <a:off x="1417289" y="1920478"/>
            <a:ext cx="2061687" cy="1110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350" b="1" dirty="0">
                <a:solidFill>
                  <a:srgbClr val="FFFFFF"/>
                </a:solidFill>
              </a:rPr>
              <a:t>Is there imminent danger of serious harm?</a:t>
            </a:r>
          </a:p>
        </p:txBody>
      </p:sp>
      <p:sp>
        <p:nvSpPr>
          <p:cNvPr id="5" name="Rectangle 4"/>
          <p:cNvSpPr/>
          <p:nvPr/>
        </p:nvSpPr>
        <p:spPr>
          <a:xfrm>
            <a:off x="1417483" y="3388282"/>
            <a:ext cx="2061494" cy="12687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350" b="1" dirty="0">
                <a:solidFill>
                  <a:srgbClr val="FFFFFF"/>
                </a:solidFill>
              </a:rPr>
              <a:t>Are caregivers able to take protective actions?</a:t>
            </a:r>
          </a:p>
        </p:txBody>
      </p:sp>
      <p:sp>
        <p:nvSpPr>
          <p:cNvPr id="6" name="Oval 5"/>
          <p:cNvSpPr/>
          <p:nvPr/>
        </p:nvSpPr>
        <p:spPr>
          <a:xfrm>
            <a:off x="4288036" y="1920480"/>
            <a:ext cx="1665209" cy="1110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350" b="1" dirty="0">
                <a:solidFill>
                  <a:srgbClr val="FFFFFF"/>
                </a:solidFill>
              </a:rPr>
              <a:t>SAFE</a:t>
            </a:r>
          </a:p>
        </p:txBody>
      </p:sp>
      <p:sp>
        <p:nvSpPr>
          <p:cNvPr id="8" name="Oval 7"/>
          <p:cNvSpPr/>
          <p:nvPr/>
        </p:nvSpPr>
        <p:spPr>
          <a:xfrm>
            <a:off x="4288036" y="4631103"/>
            <a:ext cx="166520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350" b="1" dirty="0">
                <a:solidFill>
                  <a:srgbClr val="FFFFFF"/>
                </a:solidFill>
              </a:rPr>
              <a:t>UNSAFE</a:t>
            </a:r>
          </a:p>
        </p:txBody>
      </p:sp>
      <p:cxnSp>
        <p:nvCxnSpPr>
          <p:cNvPr id="10" name="Straight Arrow Connector 9"/>
          <p:cNvCxnSpPr/>
          <p:nvPr/>
        </p:nvCxnSpPr>
        <p:spPr>
          <a:xfrm flipV="1">
            <a:off x="3544133" y="2743200"/>
            <a:ext cx="583940" cy="83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5" idx="0"/>
          </p:cNvCxnSpPr>
          <p:nvPr/>
        </p:nvCxnSpPr>
        <p:spPr>
          <a:xfrm>
            <a:off x="2448133" y="3030618"/>
            <a:ext cx="97" cy="3576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53671" y="2359581"/>
            <a:ext cx="634365" cy="300082"/>
          </a:xfrm>
          <a:prstGeom prst="rect">
            <a:avLst/>
          </a:prstGeom>
          <a:noFill/>
        </p:spPr>
        <p:txBody>
          <a:bodyPr wrap="square" rtlCol="0">
            <a:spAutoFit/>
          </a:bodyPr>
          <a:lstStyle/>
          <a:p>
            <a:pPr eaLnBrk="0" fontAlgn="base" hangingPunct="0">
              <a:spcBef>
                <a:spcPct val="0"/>
              </a:spcBef>
              <a:spcAft>
                <a:spcPct val="0"/>
              </a:spcAft>
            </a:pPr>
            <a:r>
              <a:rPr lang="en-US" sz="1350" b="1" dirty="0">
                <a:solidFill>
                  <a:srgbClr val="484C45"/>
                </a:solidFill>
              </a:rPr>
              <a:t>NO</a:t>
            </a:r>
          </a:p>
        </p:txBody>
      </p:sp>
      <p:sp>
        <p:nvSpPr>
          <p:cNvPr id="20" name="TextBox 19"/>
          <p:cNvSpPr txBox="1"/>
          <p:nvPr/>
        </p:nvSpPr>
        <p:spPr>
          <a:xfrm>
            <a:off x="3580623" y="3769102"/>
            <a:ext cx="792956" cy="300082"/>
          </a:xfrm>
          <a:prstGeom prst="rect">
            <a:avLst/>
          </a:prstGeom>
          <a:noFill/>
        </p:spPr>
        <p:txBody>
          <a:bodyPr wrap="square" rtlCol="0">
            <a:spAutoFit/>
          </a:bodyPr>
          <a:lstStyle/>
          <a:p>
            <a:pPr eaLnBrk="0" fontAlgn="base" hangingPunct="0">
              <a:spcBef>
                <a:spcPct val="0"/>
              </a:spcBef>
              <a:spcAft>
                <a:spcPct val="0"/>
              </a:spcAft>
            </a:pPr>
            <a:r>
              <a:rPr lang="en-US" sz="1350" b="1" dirty="0">
                <a:solidFill>
                  <a:srgbClr val="484C45"/>
                </a:solidFill>
              </a:rPr>
              <a:t>YES</a:t>
            </a:r>
          </a:p>
        </p:txBody>
      </p:sp>
      <p:sp>
        <p:nvSpPr>
          <p:cNvPr id="21" name="TextBox 20"/>
          <p:cNvSpPr txBox="1"/>
          <p:nvPr/>
        </p:nvSpPr>
        <p:spPr>
          <a:xfrm>
            <a:off x="2591908" y="3045602"/>
            <a:ext cx="792956" cy="300082"/>
          </a:xfrm>
          <a:prstGeom prst="rect">
            <a:avLst/>
          </a:prstGeom>
          <a:noFill/>
        </p:spPr>
        <p:txBody>
          <a:bodyPr wrap="square" rtlCol="0">
            <a:spAutoFit/>
          </a:bodyPr>
          <a:lstStyle/>
          <a:p>
            <a:pPr eaLnBrk="0" fontAlgn="base" hangingPunct="0">
              <a:spcBef>
                <a:spcPct val="0"/>
              </a:spcBef>
              <a:spcAft>
                <a:spcPct val="0"/>
              </a:spcAft>
            </a:pPr>
            <a:r>
              <a:rPr lang="en-US" sz="1350" b="1" dirty="0">
                <a:solidFill>
                  <a:srgbClr val="484C45"/>
                </a:solidFill>
              </a:rPr>
              <a:t>YES</a:t>
            </a:r>
          </a:p>
        </p:txBody>
      </p:sp>
      <p:sp>
        <p:nvSpPr>
          <p:cNvPr id="22" name="TextBox 21"/>
          <p:cNvSpPr txBox="1"/>
          <p:nvPr/>
        </p:nvSpPr>
        <p:spPr>
          <a:xfrm>
            <a:off x="3161793" y="3947574"/>
            <a:ext cx="634365" cy="300082"/>
          </a:xfrm>
          <a:prstGeom prst="rect">
            <a:avLst/>
          </a:prstGeom>
          <a:noFill/>
        </p:spPr>
        <p:txBody>
          <a:bodyPr wrap="square" rtlCol="0">
            <a:spAutoFit/>
          </a:bodyPr>
          <a:lstStyle/>
          <a:p>
            <a:pPr eaLnBrk="0" fontAlgn="base" hangingPunct="0">
              <a:spcBef>
                <a:spcPct val="0"/>
              </a:spcBef>
              <a:spcAft>
                <a:spcPct val="0"/>
              </a:spcAft>
            </a:pPr>
            <a:r>
              <a:rPr lang="en-US" sz="1350" b="1" dirty="0">
                <a:solidFill>
                  <a:srgbClr val="484C45"/>
                </a:solidFill>
                <a:latin typeface="Arial" panose="020B0604020202020204" pitchFamily="34" charset="0"/>
              </a:rPr>
              <a:t>NO</a:t>
            </a:r>
          </a:p>
        </p:txBody>
      </p:sp>
      <p:cxnSp>
        <p:nvCxnSpPr>
          <p:cNvPr id="28" name="Elbow Connector 27"/>
          <p:cNvCxnSpPr>
            <a:stCxn id="5" idx="2"/>
            <a:endCxn id="8" idx="2"/>
          </p:cNvCxnSpPr>
          <p:nvPr/>
        </p:nvCxnSpPr>
        <p:spPr>
          <a:xfrm rot="16200000" flipH="1">
            <a:off x="3103554" y="4001688"/>
            <a:ext cx="529160" cy="183980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318009" y="3311939"/>
            <a:ext cx="1665209" cy="111013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350" b="1" dirty="0">
                <a:solidFill>
                  <a:srgbClr val="FFFFFF"/>
                </a:solidFill>
              </a:rPr>
              <a:t>Safe </a:t>
            </a:r>
            <a:r>
              <a:rPr lang="en-US" sz="1350" b="1" dirty="0" smtClean="0">
                <a:solidFill>
                  <a:srgbClr val="FFFFFF"/>
                </a:solidFill>
              </a:rPr>
              <a:t>With </a:t>
            </a:r>
            <a:r>
              <a:rPr lang="en-US" sz="1350" b="1" dirty="0">
                <a:solidFill>
                  <a:srgbClr val="FFFFFF"/>
                </a:solidFill>
              </a:rPr>
              <a:t>Plan</a:t>
            </a:r>
          </a:p>
        </p:txBody>
      </p:sp>
      <p:sp>
        <p:nvSpPr>
          <p:cNvPr id="3" name="TextBox 2"/>
          <p:cNvSpPr txBox="1"/>
          <p:nvPr/>
        </p:nvSpPr>
        <p:spPr>
          <a:xfrm>
            <a:off x="6123410" y="3579478"/>
            <a:ext cx="1585912" cy="715581"/>
          </a:xfrm>
          <a:prstGeom prst="rect">
            <a:avLst/>
          </a:prstGeom>
          <a:noFill/>
        </p:spPr>
        <p:txBody>
          <a:bodyPr wrap="square" rtlCol="0">
            <a:spAutoFit/>
          </a:bodyPr>
          <a:lstStyle/>
          <a:p>
            <a:pPr eaLnBrk="0" fontAlgn="base" hangingPunct="0">
              <a:spcBef>
                <a:spcPct val="0"/>
              </a:spcBef>
              <a:spcAft>
                <a:spcPct val="0"/>
              </a:spcAft>
            </a:pPr>
            <a:r>
              <a:rPr lang="en-US" sz="1350" b="1" dirty="0">
                <a:solidFill>
                  <a:srgbClr val="484C45"/>
                </a:solidFill>
              </a:rPr>
              <a:t>Create Safety Plan </a:t>
            </a:r>
            <a:r>
              <a:rPr lang="en-US" sz="1350" b="1" dirty="0" smtClean="0">
                <a:solidFill>
                  <a:srgbClr val="484C45"/>
                </a:solidFill>
              </a:rPr>
              <a:t>With </a:t>
            </a:r>
            <a:r>
              <a:rPr lang="en-US" sz="1350" b="1" dirty="0">
                <a:solidFill>
                  <a:srgbClr val="484C45"/>
                </a:solidFill>
              </a:rPr>
              <a:t>Family</a:t>
            </a:r>
          </a:p>
        </p:txBody>
      </p:sp>
      <p:cxnSp>
        <p:nvCxnSpPr>
          <p:cNvPr id="26" name="Straight Arrow Connector 25"/>
          <p:cNvCxnSpPr/>
          <p:nvPr/>
        </p:nvCxnSpPr>
        <p:spPr>
          <a:xfrm>
            <a:off x="3527998" y="3684390"/>
            <a:ext cx="600870" cy="4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76754" y="4754718"/>
            <a:ext cx="634365" cy="300082"/>
          </a:xfrm>
          <a:prstGeom prst="rect">
            <a:avLst/>
          </a:prstGeom>
          <a:noFill/>
        </p:spPr>
        <p:txBody>
          <a:bodyPr wrap="square" rtlCol="0">
            <a:spAutoFit/>
          </a:bodyPr>
          <a:lstStyle/>
          <a:p>
            <a:pPr eaLnBrk="0" fontAlgn="base" hangingPunct="0">
              <a:spcBef>
                <a:spcPct val="0"/>
              </a:spcBef>
              <a:spcAft>
                <a:spcPct val="0"/>
              </a:spcAft>
            </a:pPr>
            <a:r>
              <a:rPr lang="en-US" sz="1350" b="1" dirty="0">
                <a:solidFill>
                  <a:srgbClr val="484C45"/>
                </a:solidFill>
              </a:rPr>
              <a:t>NO</a:t>
            </a:r>
          </a:p>
        </p:txBody>
      </p:sp>
    </p:spTree>
    <p:extLst>
      <p:ext uri="{BB962C8B-B14F-4D97-AF65-F5344CB8AC3E}">
        <p14:creationId xmlns:p14="http://schemas.microsoft.com/office/powerpoint/2010/main" val="3745286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7083" y="1716569"/>
            <a:ext cx="6350000" cy="2158999"/>
          </a:xfrm>
        </p:spPr>
        <p:txBody>
          <a:bodyPr/>
          <a:lstStyle/>
          <a:p>
            <a:pPr algn="ctr"/>
            <a:r>
              <a:rPr lang="en-US" sz="2700" dirty="0">
                <a:solidFill>
                  <a:schemeClr val="tx1"/>
                </a:solidFill>
              </a:rPr>
              <a:t>SDM</a:t>
            </a:r>
            <a:r>
              <a:rPr lang="en-US" sz="2700" baseline="30000" dirty="0">
                <a:solidFill>
                  <a:schemeClr val="tx1"/>
                </a:solidFill>
              </a:rPr>
              <a:t>®</a:t>
            </a:r>
            <a:r>
              <a:rPr lang="en-US" sz="2700" b="1" dirty="0" smtClean="0">
                <a:solidFill>
                  <a:schemeClr val="tx1"/>
                </a:solidFill>
              </a:rPr>
              <a:t> 3.0 Safety Assessment</a:t>
            </a:r>
            <a:r>
              <a:rPr lang="en-US" sz="2700" dirty="0" smtClean="0">
                <a:solidFill>
                  <a:schemeClr val="tx1"/>
                </a:solidFill>
              </a:rPr>
              <a:t/>
            </a:r>
            <a:br>
              <a:rPr lang="en-US" sz="2700" dirty="0" smtClean="0">
                <a:solidFill>
                  <a:schemeClr val="tx1"/>
                </a:solidFill>
              </a:rPr>
            </a:br>
            <a:r>
              <a:rPr lang="en-US" sz="2700" b="1" dirty="0">
                <a:solidFill>
                  <a:schemeClr val="tx1"/>
                </a:solidFill>
              </a:rPr>
              <a:t>Threats and Complicating Caregiver </a:t>
            </a:r>
            <a:r>
              <a:rPr lang="en-US" sz="2700" b="1" dirty="0" smtClean="0">
                <a:solidFill>
                  <a:schemeClr val="tx1"/>
                </a:solidFill>
              </a:rPr>
              <a:t>Behaviors</a:t>
            </a:r>
            <a:r>
              <a:rPr lang="en-US" sz="2700" b="1" dirty="0">
                <a:solidFill>
                  <a:schemeClr val="tx1"/>
                </a:solidFill>
              </a:rPr>
              <a:t>	</a:t>
            </a:r>
            <a:endParaRPr lang="en-US" sz="2700" dirty="0">
              <a:solidFill>
                <a:schemeClr val="tx1"/>
              </a:solidFill>
            </a:endParaRPr>
          </a:p>
        </p:txBody>
      </p:sp>
    </p:spTree>
    <p:extLst>
      <p:ext uri="{BB962C8B-B14F-4D97-AF65-F5344CB8AC3E}">
        <p14:creationId xmlns:p14="http://schemas.microsoft.com/office/powerpoint/2010/main" val="2802369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Safety Assessment</a:t>
            </a:r>
            <a:endParaRPr lang="en-US" sz="2800" dirty="0">
              <a:solidFill>
                <a:schemeClr val="tx1"/>
              </a:solidFill>
            </a:endParaRPr>
          </a:p>
        </p:txBody>
      </p:sp>
      <p:sp>
        <p:nvSpPr>
          <p:cNvPr id="3" name="Text Placeholder 2"/>
          <p:cNvSpPr>
            <a:spLocks noGrp="1"/>
          </p:cNvSpPr>
          <p:nvPr>
            <p:ph type="body" sz="quarter" idx="3"/>
          </p:nvPr>
        </p:nvSpPr>
        <p:spPr>
          <a:xfrm>
            <a:off x="457200" y="1345927"/>
            <a:ext cx="6773660" cy="430840"/>
          </a:xfrm>
        </p:spPr>
        <p:txBody>
          <a:bodyPr anchor="ctr"/>
          <a:lstStyle/>
          <a:p>
            <a:r>
              <a:rPr lang="en-US" sz="2400" dirty="0"/>
              <a:t>Key Changes</a:t>
            </a:r>
          </a:p>
        </p:txBody>
      </p:sp>
      <p:sp>
        <p:nvSpPr>
          <p:cNvPr id="4" name="Content Placeholder 3"/>
          <p:cNvSpPr>
            <a:spLocks noGrp="1"/>
          </p:cNvSpPr>
          <p:nvPr>
            <p:ph sz="quarter" idx="4"/>
          </p:nvPr>
        </p:nvSpPr>
        <p:spPr>
          <a:xfrm>
            <a:off x="531629" y="1852351"/>
            <a:ext cx="8314660" cy="3965469"/>
          </a:xfrm>
        </p:spPr>
        <p:txBody>
          <a:bodyPr/>
          <a:lstStyle/>
          <a:p>
            <a:pPr marL="457200" indent="-457200">
              <a:buFont typeface="Verdana" panose="020B0604030504040204" pitchFamily="34" charset="0"/>
              <a:buChar char="•"/>
            </a:pPr>
            <a:r>
              <a:rPr lang="en-US" sz="2000" dirty="0">
                <a:solidFill>
                  <a:schemeClr val="tx1"/>
                </a:solidFill>
              </a:rPr>
              <a:t>Definitions for child vulnerability </a:t>
            </a:r>
            <a:r>
              <a:rPr lang="en-US" sz="2000" dirty="0" smtClean="0">
                <a:solidFill>
                  <a:schemeClr val="tx1"/>
                </a:solidFill>
              </a:rPr>
              <a:t>added.</a:t>
            </a:r>
            <a:endParaRPr lang="en-US" sz="2000" dirty="0">
              <a:solidFill>
                <a:schemeClr val="tx1"/>
              </a:solidFill>
            </a:endParaRPr>
          </a:p>
          <a:p>
            <a:pPr marL="457200" indent="-457200">
              <a:buFont typeface="Verdana" panose="020B0604030504040204" pitchFamily="34" charset="0"/>
              <a:buChar char="•"/>
            </a:pPr>
            <a:endParaRPr lang="en-US" sz="2000" dirty="0">
              <a:solidFill>
                <a:schemeClr val="tx1"/>
              </a:solidFill>
            </a:endParaRPr>
          </a:p>
          <a:p>
            <a:pPr marL="457200" indent="-457200">
              <a:buFont typeface="Verdana" panose="020B0604030504040204" pitchFamily="34" charset="0"/>
              <a:buChar char="•"/>
            </a:pPr>
            <a:r>
              <a:rPr lang="en-US" sz="2000" dirty="0">
                <a:solidFill>
                  <a:schemeClr val="tx1"/>
                </a:solidFill>
              </a:rPr>
              <a:t>Structure and definitions revised to focus on direct caregiver actions and impact on the child that create a safety threat.</a:t>
            </a:r>
          </a:p>
          <a:p>
            <a:pPr marL="457200" indent="-457200">
              <a:buFont typeface="Verdana" panose="020B0604030504040204" pitchFamily="34" charset="0"/>
              <a:buChar char="•"/>
            </a:pPr>
            <a:endParaRPr lang="en-US" sz="2000" dirty="0">
              <a:solidFill>
                <a:schemeClr val="tx1"/>
              </a:solidFill>
            </a:endParaRPr>
          </a:p>
          <a:p>
            <a:pPr marL="457200" indent="-457200">
              <a:buFont typeface="Verdana" panose="020B0604030504040204" pitchFamily="34" charset="0"/>
              <a:buChar char="•"/>
            </a:pPr>
            <a:r>
              <a:rPr lang="en-US" sz="2000" dirty="0">
                <a:solidFill>
                  <a:schemeClr val="tx1"/>
                </a:solidFill>
              </a:rPr>
              <a:t>Substance abuse, mental </a:t>
            </a:r>
            <a:r>
              <a:rPr lang="en-US" sz="2000" dirty="0" smtClean="0">
                <a:solidFill>
                  <a:schemeClr val="tx1"/>
                </a:solidFill>
              </a:rPr>
              <a:t>health, </a:t>
            </a:r>
            <a:r>
              <a:rPr lang="en-US" sz="2000" dirty="0">
                <a:solidFill>
                  <a:schemeClr val="tx1"/>
                </a:solidFill>
              </a:rPr>
              <a:t>and cognitive disability items are now identified as complicating factors and </a:t>
            </a:r>
            <a:r>
              <a:rPr lang="en-US" sz="2000" dirty="0" smtClean="0">
                <a:solidFill>
                  <a:schemeClr val="tx1"/>
                </a:solidFill>
              </a:rPr>
              <a:t>definitions are </a:t>
            </a:r>
            <a:r>
              <a:rPr lang="en-US" sz="2000" dirty="0">
                <a:solidFill>
                  <a:schemeClr val="tx1"/>
                </a:solidFill>
              </a:rPr>
              <a:t>incorporated into other items.</a:t>
            </a:r>
          </a:p>
          <a:p>
            <a:pPr marL="214313" indent="-214313">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2831307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id="{770805F2-E990-446C-AF69-6927861D2937}" vid="{5193DFF5-6A00-4EC7-A54B-D866A9CA7953}"/>
    </a:ext>
  </a:extLst>
</a:theme>
</file>

<file path=ppt/theme/theme2.xml><?xml version="1.0" encoding="utf-8"?>
<a:theme xmlns:a="http://schemas.openxmlformats.org/drawingml/2006/main" name="1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2654A26DFA94BBF3672869BDF6BA2" ma:contentTypeVersion="3" ma:contentTypeDescription="Create a new document." ma:contentTypeScope="" ma:versionID="7c7912bc05ef821b4623d41e4d74ca53">
  <xsd:schema xmlns:xsd="http://www.w3.org/2001/XMLSchema" xmlns:xs="http://www.w3.org/2001/XMLSchema" xmlns:p="http://schemas.microsoft.com/office/2006/metadata/properties" xmlns:ns2="d5bbcda5-9f81-4e55-b91d-6cced3bd074a" xmlns:ns3="c3547a0c-3ee8-4157-882d-cdafbcec9925" xmlns:ns4="1966d3f9-b4fe-4c7b-99d8-d15794cf76cd" targetNamespace="http://schemas.microsoft.com/office/2006/metadata/properties" ma:root="true" ma:fieldsID="efd389ce4772bfbb43e29e9f78e36bb3" ns2:_="" ns3:_="" ns4:_="">
    <xsd:import namespace="d5bbcda5-9f81-4e55-b91d-6cced3bd074a"/>
    <xsd:import namespace="c3547a0c-3ee8-4157-882d-cdafbcec9925"/>
    <xsd:import namespace="1966d3f9-b4fe-4c7b-99d8-d15794cf76c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47a0c-3ee8-4157-882d-cdafbcec99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6d3f9-b4fe-4c7b-99d8-d15794cf76cd"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d5bbcda5-9f81-4e55-b91d-6cced3bd074a">TETNCUDUKCZU-311-1259</_dlc_DocId>
    <_dlc_DocIdUrl xmlns="d5bbcda5-9f81-4e55-b91d-6cced3bd074a">
      <Url>https://nccd.sharepoint.com/crc_programs/sdm/543/_layouts/15/DocIdRedir.aspx?ID=TETNCUDUKCZU-311-1259</Url>
      <Description>TETNCUDUKCZU-311-1259</Description>
    </_dlc_DocIdUrl>
  </documentManagement>
</p:properties>
</file>

<file path=customXml/itemProps1.xml><?xml version="1.0" encoding="utf-8"?>
<ds:datastoreItem xmlns:ds="http://schemas.openxmlformats.org/officeDocument/2006/customXml" ds:itemID="{6E5976F7-3696-4054-B0A8-138CFD6AE4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bcda5-9f81-4e55-b91d-6cced3bd074a"/>
    <ds:schemaRef ds:uri="c3547a0c-3ee8-4157-882d-cdafbcec9925"/>
    <ds:schemaRef ds:uri="1966d3f9-b4fe-4c7b-99d8-d15794cf7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3EBE84-3E40-428D-AE9E-80A08E4E7303}">
  <ds:schemaRefs>
    <ds:schemaRef ds:uri="http://schemas.microsoft.com/sharepoint/v3/contenttype/forms"/>
  </ds:schemaRefs>
</ds:datastoreItem>
</file>

<file path=customXml/itemProps3.xml><?xml version="1.0" encoding="utf-8"?>
<ds:datastoreItem xmlns:ds="http://schemas.openxmlformats.org/officeDocument/2006/customXml" ds:itemID="{5EA1838A-C30E-43DE-B141-D635B4EFEA1B}">
  <ds:schemaRefs>
    <ds:schemaRef ds:uri="http://schemas.microsoft.com/sharepoint/events"/>
  </ds:schemaRefs>
</ds:datastoreItem>
</file>

<file path=customXml/itemProps4.xml><?xml version="1.0" encoding="utf-8"?>
<ds:datastoreItem xmlns:ds="http://schemas.openxmlformats.org/officeDocument/2006/customXml" ds:itemID="{1C5DB818-2890-4D62-84CC-D8BAF82154DA}">
  <ds:schemaRefs>
    <ds:schemaRef ds:uri="http://purl.org/dc/elements/1.1/"/>
    <ds:schemaRef ds:uri="http://purl.org/dc/terms/"/>
    <ds:schemaRef ds:uri="http://schemas.microsoft.com/office/infopath/2007/PartnerControl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d5bbcda5-9f81-4e55-b91d-6cced3bd074a"/>
    <ds:schemaRef ds:uri="1966d3f9-b4fe-4c7b-99d8-d15794cf76cd"/>
    <ds:schemaRef ds:uri="c3547a0c-3ee8-4157-882d-cdafbcec992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260</TotalTime>
  <Words>1791</Words>
  <Application>Microsoft Office PowerPoint</Application>
  <PresentationFormat>On-screen Show (4:3)</PresentationFormat>
  <Paragraphs>197</Paragraphs>
  <Slides>13</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MS PGothic</vt:lpstr>
      <vt:lpstr>Arial</vt:lpstr>
      <vt:lpstr>Calibri</vt:lpstr>
      <vt:lpstr>Tahoma</vt:lpstr>
      <vt:lpstr>Verdana</vt:lpstr>
      <vt:lpstr>Wingdings</vt:lpstr>
      <vt:lpstr>CRC-ppt-template_eeh_smf</vt:lpstr>
      <vt:lpstr>1_CRC-ppt-template_eeh_smf</vt:lpstr>
      <vt:lpstr>SDM® 3.0 Safety Assessment</vt:lpstr>
      <vt:lpstr>Three Decisions in Initial Assessment/ Investigations</vt:lpstr>
      <vt:lpstr>Safety Assessment Questions</vt:lpstr>
      <vt:lpstr>Needs, Risk, and Threats Are Different</vt:lpstr>
      <vt:lpstr>PowerPoint Presentation</vt:lpstr>
      <vt:lpstr>Three Questions Can Be Applied to the SDM® Safety Assessment</vt:lpstr>
      <vt:lpstr>The SDM® Safety Assessment – What are we worried about?</vt:lpstr>
      <vt:lpstr>SDM® 3.0 Safety Assessment Threats and Complicating Caregiver Behaviors </vt:lpstr>
      <vt:lpstr>Safety Assessment</vt:lpstr>
      <vt:lpstr>Safety Assessment Actions of Protection and Supporting Strengths</vt:lpstr>
      <vt:lpstr>Household Strengths and Protective Actions</vt:lpstr>
      <vt:lpstr>Safety Assessment Safety Interventions and Safety Decision </vt:lpstr>
      <vt:lpstr>Safety Interventions and Safety Decision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SDM 3.0 Safety Assessment Threats and Complicating Caregiver behaviors</dc:title>
  <dc:creator>Rod Caskey</dc:creator>
  <cp:lastModifiedBy>Amy Fry</cp:lastModifiedBy>
  <cp:revision>27</cp:revision>
  <dcterms:created xsi:type="dcterms:W3CDTF">2015-08-18T14:29:08Z</dcterms:created>
  <dcterms:modified xsi:type="dcterms:W3CDTF">2015-09-25T22:50:25Z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0x0101009FA2654A26DFA94BBF3672869BDF6BA2</vt:lpwstr>
  </property>
  <property fmtid="{D5CDD505-2E9C-101B-9397-08002B2CF9AE}" pid="3" name="_dlc_DocIdItemGuid">
    <vt:lpwstr>85600b81-9d31-4935-93dc-1186c7f59815</vt:lpwstr>
  </property>
</Properties>
</file>